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268248" y="2464832"/>
            <a:ext cx="4949904" cy="3299936"/>
          </a:xfrm>
          <a:prstGeom prst="rect">
            <a:avLst/>
          </a:prstGeom>
        </p:spPr>
      </p:pic>
      <p:sp>
        <p:nvSpPr>
          <p:cNvPr id="6" name="Text 2"/>
          <p:cNvSpPr/>
          <p:nvPr/>
        </p:nvSpPr>
        <p:spPr>
          <a:xfrm>
            <a:off x="6237684" y="1226344"/>
            <a:ext cx="7641431" cy="2777490"/>
          </a:xfrm>
          <a:prstGeom prst="rect">
            <a:avLst/>
          </a:prstGeom>
          <a:noFill/>
          <a:ln/>
        </p:spPr>
        <p:txBody>
          <a:bodyPr wrap="square" rtlCol="0" anchor="t"/>
          <a:lstStyle/>
          <a:p>
            <a:pPr indent="0" marL="0">
              <a:lnSpc>
                <a:spcPts val="7290"/>
              </a:lnSpc>
              <a:buNone/>
            </a:pPr>
            <a:r>
              <a:rPr lang="en-US" sz="5832" b="1" spc="-175" kern="0" dirty="0">
                <a:solidFill>
                  <a:srgbClr val="000000"/>
                </a:solidFill>
                <a:latin typeface="Inter" pitchFamily="34" charset="0"/>
                <a:ea typeface="Inter" pitchFamily="34" charset="-122"/>
                <a:cs typeface="Inter" pitchFamily="34" charset="-120"/>
              </a:rPr>
              <a:t>Ứng Dụng Machine Learning Trong Phân Loại Chất Lượng Táo</a:t>
            </a:r>
            <a:endParaRPr lang="en-US" sz="5832" dirty="0"/>
          </a:p>
        </p:txBody>
      </p:sp>
      <p:sp>
        <p:nvSpPr>
          <p:cNvPr id="7" name="Text 3"/>
          <p:cNvSpPr/>
          <p:nvPr/>
        </p:nvSpPr>
        <p:spPr>
          <a:xfrm>
            <a:off x="6237684" y="4325779"/>
            <a:ext cx="7641431" cy="2060258"/>
          </a:xfrm>
          <a:prstGeom prst="rect">
            <a:avLst/>
          </a:prstGeom>
          <a:noFill/>
          <a:ln/>
        </p:spPr>
        <p:txBody>
          <a:bodyPr wrap="square" rtlCol="0" anchor="t"/>
          <a:lstStyle/>
          <a:p>
            <a:pPr indent="0" marL="0">
              <a:lnSpc>
                <a:spcPts val="2705"/>
              </a:lnSpc>
              <a:buNone/>
            </a:pPr>
            <a:r>
              <a:rPr lang="en-US" sz="1690" spc="-34" kern="0" dirty="0">
                <a:solidFill>
                  <a:srgbClr val="272525"/>
                </a:solidFill>
                <a:latin typeface="Inter" pitchFamily="34" charset="0"/>
                <a:ea typeface="Inter" pitchFamily="34" charset="-122"/>
                <a:cs typeface="Inter" pitchFamily="34" charset="-120"/>
              </a:rPr>
              <a:t>Dự án này tập trung vào việc sử dụng các kỹ thuật Machine Learning để phân loại chất lượng táo một cách tự động và chính xác. Nhóm nghiên cứu đã thu thập và xử lý dữ liệu về các đặc trưng vật lý của táo, sau đó áp dụng thuật toán Random Forest để xây dựng mô hình phân loại. Kết quả đạt được độ chính xác lên đến 90%, mở ra cơ hội tối ưu hóa chuỗi cung ứng và gia tăng giá trị nông sản.</a:t>
            </a:r>
            <a:endParaRPr lang="en-US" sz="1690" dirty="0"/>
          </a:p>
        </p:txBody>
      </p:sp>
      <p:sp>
        <p:nvSpPr>
          <p:cNvPr id="8" name="Shape 4"/>
          <p:cNvSpPr/>
          <p:nvPr/>
        </p:nvSpPr>
        <p:spPr>
          <a:xfrm>
            <a:off x="6237684" y="6643568"/>
            <a:ext cx="343495" cy="343495"/>
          </a:xfrm>
          <a:prstGeom prst="roundRect">
            <a:avLst>
              <a:gd name="adj" fmla="val 26617813"/>
            </a:avLst>
          </a:prstGeom>
          <a:noFill/>
          <a:ln w="7620">
            <a:solidFill>
              <a:srgbClr val="FFFFFF"/>
            </a:solidFill>
            <a:prstDash val="solid"/>
          </a:ln>
        </p:spPr>
      </p:sp>
      <p:pic>
        <p:nvPicPr>
          <p:cNvPr id="9" name="Image 2" descr="preencoded.png">    </p:cNvPr>
          <p:cNvPicPr>
            <a:picLocks noChangeAspect="1"/>
          </p:cNvPicPr>
          <p:nvPr/>
        </p:nvPicPr>
        <p:blipFill>
          <a:blip r:embed="rId3"/>
          <a:stretch>
            <a:fillRect/>
          </a:stretch>
        </p:blipFill>
        <p:spPr>
          <a:xfrm>
            <a:off x="6245304" y="6651188"/>
            <a:ext cx="328255" cy="328255"/>
          </a:xfrm>
          <a:prstGeom prst="rect">
            <a:avLst/>
          </a:prstGeom>
        </p:spPr>
      </p:pic>
      <p:sp>
        <p:nvSpPr>
          <p:cNvPr id="10" name="Text 5"/>
          <p:cNvSpPr/>
          <p:nvPr/>
        </p:nvSpPr>
        <p:spPr>
          <a:xfrm>
            <a:off x="6688455" y="6627495"/>
            <a:ext cx="2280047" cy="375642"/>
          </a:xfrm>
          <a:prstGeom prst="rect">
            <a:avLst/>
          </a:prstGeom>
          <a:noFill/>
          <a:ln/>
        </p:spPr>
        <p:txBody>
          <a:bodyPr wrap="none" rtlCol="0" anchor="t"/>
          <a:lstStyle/>
          <a:p>
            <a:pPr algn="l" indent="0" marL="0">
              <a:lnSpc>
                <a:spcPts val="2958"/>
              </a:lnSpc>
              <a:buNone/>
            </a:pPr>
            <a:r>
              <a:rPr lang="en-US" sz="2113" b="1" spc="-34" kern="0" dirty="0">
                <a:solidFill>
                  <a:srgbClr val="272525"/>
                </a:solidFill>
                <a:latin typeface="Inter" pitchFamily="34" charset="0"/>
                <a:ea typeface="Inter" pitchFamily="34" charset="-122"/>
                <a:cs typeface="Inter" pitchFamily="34" charset="-120"/>
              </a:rPr>
              <a:t>by Minh Trần Bình</a:t>
            </a:r>
            <a:endParaRPr lang="en-US" sz="2113"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9452610" y="2491740"/>
            <a:ext cx="4869180" cy="3246120"/>
          </a:xfrm>
          <a:prstGeom prst="rect">
            <a:avLst/>
          </a:prstGeom>
        </p:spPr>
      </p:pic>
      <p:sp>
        <p:nvSpPr>
          <p:cNvPr id="6" name="Text 2"/>
          <p:cNvSpPr/>
          <p:nvPr/>
        </p:nvSpPr>
        <p:spPr>
          <a:xfrm>
            <a:off x="864037" y="3148846"/>
            <a:ext cx="6172200" cy="771525"/>
          </a:xfrm>
          <a:prstGeom prst="rect">
            <a:avLst/>
          </a:prstGeom>
          <a:noFill/>
          <a:ln/>
        </p:spPr>
        <p:txBody>
          <a:bodyPr wrap="none" rtlCol="0" anchor="t"/>
          <a:lstStyle/>
          <a:p>
            <a:pPr indent="0" marL="0">
              <a:lnSpc>
                <a:spcPts val="6075"/>
              </a:lnSpc>
              <a:buNone/>
            </a:pPr>
            <a:r>
              <a:rPr lang="en-US" sz="4860" b="1" spc="-146" kern="0" dirty="0">
                <a:solidFill>
                  <a:srgbClr val="000000"/>
                </a:solidFill>
                <a:latin typeface="Inter" pitchFamily="34" charset="0"/>
                <a:ea typeface="Inter" pitchFamily="34" charset="-122"/>
                <a:cs typeface="Inter" pitchFamily="34" charset="-120"/>
              </a:rPr>
              <a:t>Phần hỏi đáp</a:t>
            </a:r>
            <a:endParaRPr lang="en-US" sz="4860" dirty="0"/>
          </a:p>
        </p:txBody>
      </p:sp>
      <p:sp>
        <p:nvSpPr>
          <p:cNvPr id="7" name="Text 3"/>
          <p:cNvSpPr/>
          <p:nvPr/>
        </p:nvSpPr>
        <p:spPr>
          <a:xfrm>
            <a:off x="864037" y="4290655"/>
            <a:ext cx="7415927" cy="790099"/>
          </a:xfrm>
          <a:prstGeom prst="rect">
            <a:avLst/>
          </a:prstGeom>
          <a:noFill/>
          <a:ln/>
        </p:spPr>
        <p:txBody>
          <a:bodyPr wrap="square" rtlCol="0" anchor="t"/>
          <a:lstStyle/>
          <a:p>
            <a:pPr indent="0" marL="0">
              <a:lnSpc>
                <a:spcPts val="3110"/>
              </a:lnSpc>
              <a:buNone/>
            </a:pPr>
            <a:r>
              <a:rPr lang="en-US" sz="1944" spc="-39" kern="0" dirty="0">
                <a:solidFill>
                  <a:srgbClr val="272525"/>
                </a:solidFill>
                <a:latin typeface="Inter" pitchFamily="34" charset="0"/>
                <a:ea typeface="Inter" pitchFamily="34" charset="-122"/>
                <a:cs typeface="Inter" pitchFamily="34" charset="-120"/>
              </a:rPr>
              <a:t>Chúng tôi sẵn sàng trả lời các câu hỏi và thảo luận thêm về dự án này.</a:t>
            </a:r>
            <a:endParaRPr lang="en-US" sz="1944"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864037" y="2400538"/>
            <a:ext cx="6947059" cy="771525"/>
          </a:xfrm>
          <a:prstGeom prst="rect">
            <a:avLst/>
          </a:prstGeom>
          <a:noFill/>
          <a:ln/>
        </p:spPr>
        <p:txBody>
          <a:bodyPr wrap="none" rtlCol="0" anchor="t"/>
          <a:lstStyle/>
          <a:p>
            <a:pPr indent="0" marL="0">
              <a:lnSpc>
                <a:spcPts val="6075"/>
              </a:lnSpc>
              <a:buNone/>
            </a:pPr>
            <a:r>
              <a:rPr lang="en-US" sz="4860" b="1" spc="-146" kern="0" dirty="0">
                <a:solidFill>
                  <a:srgbClr val="000000"/>
                </a:solidFill>
                <a:latin typeface="Inter" pitchFamily="34" charset="0"/>
                <a:ea typeface="Inter" pitchFamily="34" charset="-122"/>
                <a:cs typeface="Inter" pitchFamily="34" charset="-120"/>
              </a:rPr>
              <a:t>Giới thiệu các thành viên</a:t>
            </a:r>
            <a:endParaRPr lang="en-US" sz="4860" dirty="0"/>
          </a:p>
        </p:txBody>
      </p:sp>
      <p:sp>
        <p:nvSpPr>
          <p:cNvPr id="5" name="Text 3"/>
          <p:cNvSpPr/>
          <p:nvPr/>
        </p:nvSpPr>
        <p:spPr>
          <a:xfrm>
            <a:off x="864037" y="3789164"/>
            <a:ext cx="3086100" cy="385763"/>
          </a:xfrm>
          <a:prstGeom prst="rect">
            <a:avLst/>
          </a:prstGeom>
          <a:noFill/>
          <a:ln/>
        </p:spPr>
        <p:txBody>
          <a:bodyPr wrap="none" rtlCol="0" anchor="t"/>
          <a:lstStyle/>
          <a:p>
            <a:pPr indent="0" marL="0">
              <a:lnSpc>
                <a:spcPts val="3038"/>
              </a:lnSpc>
              <a:buNone/>
            </a:pPr>
            <a:r>
              <a:rPr lang="en-US" sz="2430" b="1" spc="-73" kern="0" dirty="0">
                <a:solidFill>
                  <a:srgbClr val="000000"/>
                </a:solidFill>
                <a:latin typeface="Inter" pitchFamily="34" charset="0"/>
                <a:ea typeface="Inter" pitchFamily="34" charset="-122"/>
                <a:cs typeface="Inter" pitchFamily="34" charset="-120"/>
              </a:rPr>
              <a:t>A (Trưởng nhóm)</a:t>
            </a:r>
            <a:endParaRPr lang="en-US" sz="2430" dirty="0"/>
          </a:p>
        </p:txBody>
      </p:sp>
      <p:sp>
        <p:nvSpPr>
          <p:cNvPr id="6" name="Text 4"/>
          <p:cNvSpPr/>
          <p:nvPr/>
        </p:nvSpPr>
        <p:spPr>
          <a:xfrm>
            <a:off x="864037" y="4421743"/>
            <a:ext cx="3898821" cy="790099"/>
          </a:xfrm>
          <a:prstGeom prst="rect">
            <a:avLst/>
          </a:prstGeom>
          <a:noFill/>
          <a:ln/>
        </p:spPr>
        <p:txBody>
          <a:bodyPr wrap="square" rtlCol="0" anchor="t"/>
          <a:lstStyle/>
          <a:p>
            <a:pPr indent="0" marL="0">
              <a:lnSpc>
                <a:spcPts val="3110"/>
              </a:lnSpc>
              <a:buNone/>
            </a:pPr>
            <a:r>
              <a:rPr lang="en-US" sz="1944" spc="-39" kern="0" dirty="0">
                <a:solidFill>
                  <a:srgbClr val="272525"/>
                </a:solidFill>
                <a:latin typeface="Inter" pitchFamily="34" charset="0"/>
                <a:ea typeface="Inter" pitchFamily="34" charset="-122"/>
                <a:cs typeface="Inter" pitchFamily="34" charset="-120"/>
              </a:rPr>
              <a:t>Đóng góp quan trọng trong việc định hướng và điều phối dự án.</a:t>
            </a:r>
            <a:endParaRPr lang="en-US" sz="1944" dirty="0"/>
          </a:p>
        </p:txBody>
      </p:sp>
      <p:sp>
        <p:nvSpPr>
          <p:cNvPr id="7" name="Text 5"/>
          <p:cNvSpPr/>
          <p:nvPr/>
        </p:nvSpPr>
        <p:spPr>
          <a:xfrm>
            <a:off x="5372695" y="3789164"/>
            <a:ext cx="3086100" cy="385763"/>
          </a:xfrm>
          <a:prstGeom prst="rect">
            <a:avLst/>
          </a:prstGeom>
          <a:noFill/>
          <a:ln/>
        </p:spPr>
        <p:txBody>
          <a:bodyPr wrap="none" rtlCol="0" anchor="t"/>
          <a:lstStyle/>
          <a:p>
            <a:pPr indent="0" marL="0">
              <a:lnSpc>
                <a:spcPts val="3038"/>
              </a:lnSpc>
              <a:buNone/>
            </a:pPr>
            <a:r>
              <a:rPr lang="en-US" sz="2430" b="1" spc="-73" kern="0" dirty="0">
                <a:solidFill>
                  <a:srgbClr val="000000"/>
                </a:solidFill>
                <a:latin typeface="Inter" pitchFamily="34" charset="0"/>
                <a:ea typeface="Inter" pitchFamily="34" charset="-122"/>
                <a:cs typeface="Inter" pitchFamily="34" charset="-120"/>
              </a:rPr>
              <a:t>B (vai trò B)</a:t>
            </a:r>
            <a:endParaRPr lang="en-US" sz="2430" dirty="0"/>
          </a:p>
        </p:txBody>
      </p:sp>
      <p:sp>
        <p:nvSpPr>
          <p:cNvPr id="8" name="Text 6"/>
          <p:cNvSpPr/>
          <p:nvPr/>
        </p:nvSpPr>
        <p:spPr>
          <a:xfrm>
            <a:off x="5372695" y="4421743"/>
            <a:ext cx="3898821" cy="790099"/>
          </a:xfrm>
          <a:prstGeom prst="rect">
            <a:avLst/>
          </a:prstGeom>
          <a:noFill/>
          <a:ln/>
        </p:spPr>
        <p:txBody>
          <a:bodyPr wrap="square" rtlCol="0" anchor="t"/>
          <a:lstStyle/>
          <a:p>
            <a:pPr indent="0" marL="0">
              <a:lnSpc>
                <a:spcPts val="3110"/>
              </a:lnSpc>
              <a:buNone/>
            </a:pPr>
            <a:r>
              <a:rPr lang="en-US" sz="1944" spc="-39" kern="0" dirty="0">
                <a:solidFill>
                  <a:srgbClr val="272525"/>
                </a:solidFill>
                <a:latin typeface="Inter" pitchFamily="34" charset="0"/>
                <a:ea typeface="Inter" pitchFamily="34" charset="-122"/>
                <a:cs typeface="Inter" pitchFamily="34" charset="-120"/>
              </a:rPr>
              <a:t>Chịu trách nhiệm về việc xử lý và phân tích dữ liệu.</a:t>
            </a:r>
            <a:endParaRPr lang="en-US" sz="1944" dirty="0"/>
          </a:p>
        </p:txBody>
      </p:sp>
      <p:sp>
        <p:nvSpPr>
          <p:cNvPr id="9" name="Text 7"/>
          <p:cNvSpPr/>
          <p:nvPr/>
        </p:nvSpPr>
        <p:spPr>
          <a:xfrm>
            <a:off x="9881354" y="3789164"/>
            <a:ext cx="3086100" cy="385763"/>
          </a:xfrm>
          <a:prstGeom prst="rect">
            <a:avLst/>
          </a:prstGeom>
          <a:noFill/>
          <a:ln/>
        </p:spPr>
        <p:txBody>
          <a:bodyPr wrap="none" rtlCol="0" anchor="t"/>
          <a:lstStyle/>
          <a:p>
            <a:pPr indent="0" marL="0">
              <a:lnSpc>
                <a:spcPts val="3038"/>
              </a:lnSpc>
              <a:buNone/>
            </a:pPr>
            <a:r>
              <a:rPr lang="en-US" sz="2430" b="1" spc="-73" kern="0" dirty="0">
                <a:solidFill>
                  <a:srgbClr val="000000"/>
                </a:solidFill>
                <a:latin typeface="Inter" pitchFamily="34" charset="0"/>
                <a:ea typeface="Inter" pitchFamily="34" charset="-122"/>
                <a:cs typeface="Inter" pitchFamily="34" charset="-120"/>
              </a:rPr>
              <a:t>C, D, E (vai trò C, D, E)</a:t>
            </a:r>
            <a:endParaRPr lang="en-US" sz="2430" dirty="0"/>
          </a:p>
        </p:txBody>
      </p:sp>
      <p:sp>
        <p:nvSpPr>
          <p:cNvPr id="10" name="Text 8"/>
          <p:cNvSpPr/>
          <p:nvPr/>
        </p:nvSpPr>
        <p:spPr>
          <a:xfrm>
            <a:off x="9881354" y="4421743"/>
            <a:ext cx="3898821" cy="1185148"/>
          </a:xfrm>
          <a:prstGeom prst="rect">
            <a:avLst/>
          </a:prstGeom>
          <a:noFill/>
          <a:ln/>
        </p:spPr>
        <p:txBody>
          <a:bodyPr wrap="square" rtlCol="0" anchor="t"/>
          <a:lstStyle/>
          <a:p>
            <a:pPr indent="0" marL="0">
              <a:lnSpc>
                <a:spcPts val="3110"/>
              </a:lnSpc>
              <a:buNone/>
            </a:pPr>
            <a:r>
              <a:rPr lang="en-US" sz="1944" spc="-39" kern="0" dirty="0">
                <a:solidFill>
                  <a:srgbClr val="272525"/>
                </a:solidFill>
                <a:latin typeface="Inter" pitchFamily="34" charset="0"/>
                <a:ea typeface="Inter" pitchFamily="34" charset="-122"/>
                <a:cs typeface="Inter" pitchFamily="34" charset="-120"/>
              </a:rPr>
              <a:t>Các thành viên khác đều có những đóng góp quan trọng trong việc phát triển và hoàn thiện dự án.</a:t>
            </a:r>
            <a:endParaRPr lang="en-US" sz="1944"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296228" y="2326481"/>
            <a:ext cx="4893826" cy="3576638"/>
          </a:xfrm>
          <a:prstGeom prst="rect">
            <a:avLst/>
          </a:prstGeom>
        </p:spPr>
      </p:pic>
      <p:sp>
        <p:nvSpPr>
          <p:cNvPr id="6" name="Text 2"/>
          <p:cNvSpPr/>
          <p:nvPr/>
        </p:nvSpPr>
        <p:spPr>
          <a:xfrm>
            <a:off x="6315908" y="653296"/>
            <a:ext cx="7484983" cy="1481376"/>
          </a:xfrm>
          <a:prstGeom prst="rect">
            <a:avLst/>
          </a:prstGeom>
          <a:noFill/>
          <a:ln/>
        </p:spPr>
        <p:txBody>
          <a:bodyPr wrap="square" rtlCol="0" anchor="t"/>
          <a:lstStyle/>
          <a:p>
            <a:pPr indent="0" marL="0">
              <a:lnSpc>
                <a:spcPts val="5832"/>
              </a:lnSpc>
              <a:buNone/>
            </a:pPr>
            <a:r>
              <a:rPr lang="en-US" sz="4666" b="1" spc="-140" kern="0" dirty="0">
                <a:solidFill>
                  <a:srgbClr val="000000"/>
                </a:solidFill>
                <a:latin typeface="Inter" pitchFamily="34" charset="0"/>
                <a:ea typeface="Inter" pitchFamily="34" charset="-122"/>
                <a:cs typeface="Inter" pitchFamily="34" charset="-120"/>
              </a:rPr>
              <a:t>Tổng quan về buổi trình bày</a:t>
            </a:r>
            <a:endParaRPr lang="en-US" sz="4666" dirty="0"/>
          </a:p>
        </p:txBody>
      </p:sp>
      <p:sp>
        <p:nvSpPr>
          <p:cNvPr id="7" name="Shape 3"/>
          <p:cNvSpPr/>
          <p:nvPr/>
        </p:nvSpPr>
        <p:spPr>
          <a:xfrm>
            <a:off x="6315908" y="2756654"/>
            <a:ext cx="533162" cy="533162"/>
          </a:xfrm>
          <a:prstGeom prst="roundRect">
            <a:avLst>
              <a:gd name="adj" fmla="val 18671"/>
            </a:avLst>
          </a:prstGeom>
          <a:solidFill>
            <a:srgbClr val="DADBF1"/>
          </a:solidFill>
          <a:ln w="7620">
            <a:solidFill>
              <a:srgbClr val="C0C1D7"/>
            </a:solidFill>
            <a:prstDash val="solid"/>
          </a:ln>
        </p:spPr>
      </p:sp>
      <p:sp>
        <p:nvSpPr>
          <p:cNvPr id="8" name="Text 4"/>
          <p:cNvSpPr/>
          <p:nvPr/>
        </p:nvSpPr>
        <p:spPr>
          <a:xfrm>
            <a:off x="6511171" y="2845475"/>
            <a:ext cx="142637" cy="355521"/>
          </a:xfrm>
          <a:prstGeom prst="rect">
            <a:avLst/>
          </a:prstGeom>
          <a:noFill/>
          <a:ln/>
        </p:spPr>
        <p:txBody>
          <a:bodyPr wrap="none" rtlCol="0" anchor="t"/>
          <a:lstStyle/>
          <a:p>
            <a:pPr algn="ctr" indent="0" marL="0">
              <a:lnSpc>
                <a:spcPts val="2799"/>
              </a:lnSpc>
              <a:buNone/>
            </a:pPr>
            <a:r>
              <a:rPr lang="en-US" sz="2799" b="1" spc="-84" kern="0" dirty="0">
                <a:solidFill>
                  <a:srgbClr val="272525"/>
                </a:solidFill>
                <a:latin typeface="Inter" pitchFamily="34" charset="0"/>
                <a:ea typeface="Inter" pitchFamily="34" charset="-122"/>
                <a:cs typeface="Inter" pitchFamily="34" charset="-120"/>
              </a:rPr>
              <a:t>1</a:t>
            </a:r>
            <a:endParaRPr lang="en-US" sz="2799" dirty="0"/>
          </a:p>
        </p:txBody>
      </p:sp>
      <p:sp>
        <p:nvSpPr>
          <p:cNvPr id="9" name="Text 5"/>
          <p:cNvSpPr/>
          <p:nvPr/>
        </p:nvSpPr>
        <p:spPr>
          <a:xfrm>
            <a:off x="7086005" y="2756654"/>
            <a:ext cx="2962632" cy="370284"/>
          </a:xfrm>
          <a:prstGeom prst="rect">
            <a:avLst/>
          </a:prstGeom>
          <a:noFill/>
          <a:ln/>
        </p:spPr>
        <p:txBody>
          <a:bodyPr wrap="none" rtlCol="0" anchor="t"/>
          <a:lstStyle/>
          <a:p>
            <a:pPr indent="0" marL="0">
              <a:lnSpc>
                <a:spcPts val="2916"/>
              </a:lnSpc>
              <a:buNone/>
            </a:pPr>
            <a:r>
              <a:rPr lang="en-US" sz="2333" b="1" spc="-70" kern="0" dirty="0">
                <a:solidFill>
                  <a:srgbClr val="272525"/>
                </a:solidFill>
                <a:latin typeface="Inter" pitchFamily="34" charset="0"/>
                <a:ea typeface="Inter" pitchFamily="34" charset="-122"/>
                <a:cs typeface="Inter" pitchFamily="34" charset="-120"/>
              </a:rPr>
              <a:t>Mục tiêu</a:t>
            </a:r>
            <a:endParaRPr lang="en-US" sz="2333" dirty="0"/>
          </a:p>
        </p:txBody>
      </p:sp>
      <p:sp>
        <p:nvSpPr>
          <p:cNvPr id="10" name="Text 6"/>
          <p:cNvSpPr/>
          <p:nvPr/>
        </p:nvSpPr>
        <p:spPr>
          <a:xfrm>
            <a:off x="7086005" y="3269099"/>
            <a:ext cx="6714887" cy="758428"/>
          </a:xfrm>
          <a:prstGeom prst="rect">
            <a:avLst/>
          </a:prstGeom>
          <a:noFill/>
          <a:ln/>
        </p:spPr>
        <p:txBody>
          <a:bodyPr wrap="square" rtlCol="0" anchor="t"/>
          <a:lstStyle/>
          <a:p>
            <a:pPr indent="0" marL="0">
              <a:lnSpc>
                <a:spcPts val="2986"/>
              </a:lnSpc>
              <a:buNone/>
            </a:pPr>
            <a:r>
              <a:rPr lang="en-US" sz="1866" spc="-37" kern="0" dirty="0">
                <a:solidFill>
                  <a:srgbClr val="272525"/>
                </a:solidFill>
                <a:latin typeface="Inter" pitchFamily="34" charset="0"/>
                <a:ea typeface="Inter" pitchFamily="34" charset="-122"/>
                <a:cs typeface="Inter" pitchFamily="34" charset="-120"/>
              </a:rPr>
              <a:t>Giới thiệu dự án "Ứng Dụng Machine Learning Trong Phân Loại Chất Lượng Táo".</a:t>
            </a:r>
            <a:endParaRPr lang="en-US" sz="1866" dirty="0"/>
          </a:p>
        </p:txBody>
      </p:sp>
      <p:sp>
        <p:nvSpPr>
          <p:cNvPr id="11" name="Shape 7"/>
          <p:cNvSpPr/>
          <p:nvPr/>
        </p:nvSpPr>
        <p:spPr>
          <a:xfrm>
            <a:off x="6315908" y="4531043"/>
            <a:ext cx="533162" cy="533162"/>
          </a:xfrm>
          <a:prstGeom prst="roundRect">
            <a:avLst>
              <a:gd name="adj" fmla="val 18671"/>
            </a:avLst>
          </a:prstGeom>
          <a:solidFill>
            <a:srgbClr val="DADBF1"/>
          </a:solidFill>
          <a:ln w="7620">
            <a:solidFill>
              <a:srgbClr val="C0C1D7"/>
            </a:solidFill>
            <a:prstDash val="solid"/>
          </a:ln>
        </p:spPr>
      </p:sp>
      <p:sp>
        <p:nvSpPr>
          <p:cNvPr id="12" name="Text 8"/>
          <p:cNvSpPr/>
          <p:nvPr/>
        </p:nvSpPr>
        <p:spPr>
          <a:xfrm>
            <a:off x="6475809" y="4619863"/>
            <a:ext cx="213241" cy="355521"/>
          </a:xfrm>
          <a:prstGeom prst="rect">
            <a:avLst/>
          </a:prstGeom>
          <a:noFill/>
          <a:ln/>
        </p:spPr>
        <p:txBody>
          <a:bodyPr wrap="none" rtlCol="0" anchor="t"/>
          <a:lstStyle/>
          <a:p>
            <a:pPr algn="ctr" indent="0" marL="0">
              <a:lnSpc>
                <a:spcPts val="2799"/>
              </a:lnSpc>
              <a:buNone/>
            </a:pPr>
            <a:r>
              <a:rPr lang="en-US" sz="2799" b="1" spc="-84" kern="0" dirty="0">
                <a:solidFill>
                  <a:srgbClr val="272525"/>
                </a:solidFill>
                <a:latin typeface="Inter" pitchFamily="34" charset="0"/>
                <a:ea typeface="Inter" pitchFamily="34" charset="-122"/>
                <a:cs typeface="Inter" pitchFamily="34" charset="-120"/>
              </a:rPr>
              <a:t>2</a:t>
            </a:r>
            <a:endParaRPr lang="en-US" sz="2799" dirty="0"/>
          </a:p>
        </p:txBody>
      </p:sp>
      <p:sp>
        <p:nvSpPr>
          <p:cNvPr id="13" name="Text 9"/>
          <p:cNvSpPr/>
          <p:nvPr/>
        </p:nvSpPr>
        <p:spPr>
          <a:xfrm>
            <a:off x="7086005" y="4531043"/>
            <a:ext cx="2962632" cy="370284"/>
          </a:xfrm>
          <a:prstGeom prst="rect">
            <a:avLst/>
          </a:prstGeom>
          <a:noFill/>
          <a:ln/>
        </p:spPr>
        <p:txBody>
          <a:bodyPr wrap="none" rtlCol="0" anchor="t"/>
          <a:lstStyle/>
          <a:p>
            <a:pPr indent="0" marL="0">
              <a:lnSpc>
                <a:spcPts val="2916"/>
              </a:lnSpc>
              <a:buNone/>
            </a:pPr>
            <a:r>
              <a:rPr lang="en-US" sz="2333" b="1" spc="-70" kern="0" dirty="0">
                <a:solidFill>
                  <a:srgbClr val="272525"/>
                </a:solidFill>
                <a:latin typeface="Inter" pitchFamily="34" charset="0"/>
                <a:ea typeface="Inter" pitchFamily="34" charset="-122"/>
                <a:cs typeface="Inter" pitchFamily="34" charset="-120"/>
              </a:rPr>
              <a:t>Nội dung chính</a:t>
            </a:r>
            <a:endParaRPr lang="en-US" sz="2333" dirty="0"/>
          </a:p>
        </p:txBody>
      </p:sp>
      <p:sp>
        <p:nvSpPr>
          <p:cNvPr id="14" name="Text 10"/>
          <p:cNvSpPr/>
          <p:nvPr/>
        </p:nvSpPr>
        <p:spPr>
          <a:xfrm>
            <a:off x="7086005" y="5043488"/>
            <a:ext cx="6714887" cy="758428"/>
          </a:xfrm>
          <a:prstGeom prst="rect">
            <a:avLst/>
          </a:prstGeom>
          <a:noFill/>
          <a:ln/>
        </p:spPr>
        <p:txBody>
          <a:bodyPr wrap="square" rtlCol="0" anchor="t"/>
          <a:lstStyle/>
          <a:p>
            <a:pPr indent="0" marL="0">
              <a:lnSpc>
                <a:spcPts val="2986"/>
              </a:lnSpc>
              <a:buNone/>
            </a:pPr>
            <a:r>
              <a:rPr lang="en-US" sz="1866" spc="-37" kern="0" dirty="0">
                <a:solidFill>
                  <a:srgbClr val="272525"/>
                </a:solidFill>
                <a:latin typeface="Inter" pitchFamily="34" charset="0"/>
                <a:ea typeface="Inter" pitchFamily="34" charset="-122"/>
                <a:cs typeface="Inter" pitchFamily="34" charset="-120"/>
              </a:rPr>
              <a:t>Bao gồm giới thiệu đề tài, phương pháp thực hiện, kết quả, thách thức và hướng phát triển.</a:t>
            </a:r>
            <a:endParaRPr lang="en-US" sz="1866" dirty="0"/>
          </a:p>
        </p:txBody>
      </p:sp>
      <p:sp>
        <p:nvSpPr>
          <p:cNvPr id="15" name="Shape 11"/>
          <p:cNvSpPr/>
          <p:nvPr/>
        </p:nvSpPr>
        <p:spPr>
          <a:xfrm>
            <a:off x="6315908" y="6305431"/>
            <a:ext cx="533162" cy="533162"/>
          </a:xfrm>
          <a:prstGeom prst="roundRect">
            <a:avLst>
              <a:gd name="adj" fmla="val 18671"/>
            </a:avLst>
          </a:prstGeom>
          <a:solidFill>
            <a:srgbClr val="DADBF1"/>
          </a:solidFill>
          <a:ln w="7620">
            <a:solidFill>
              <a:srgbClr val="C0C1D7"/>
            </a:solidFill>
            <a:prstDash val="solid"/>
          </a:ln>
        </p:spPr>
      </p:sp>
      <p:sp>
        <p:nvSpPr>
          <p:cNvPr id="16" name="Text 12"/>
          <p:cNvSpPr/>
          <p:nvPr/>
        </p:nvSpPr>
        <p:spPr>
          <a:xfrm>
            <a:off x="6473071" y="6394252"/>
            <a:ext cx="218837" cy="355521"/>
          </a:xfrm>
          <a:prstGeom prst="rect">
            <a:avLst/>
          </a:prstGeom>
          <a:noFill/>
          <a:ln/>
        </p:spPr>
        <p:txBody>
          <a:bodyPr wrap="none" rtlCol="0" anchor="t"/>
          <a:lstStyle/>
          <a:p>
            <a:pPr algn="ctr" indent="0" marL="0">
              <a:lnSpc>
                <a:spcPts val="2799"/>
              </a:lnSpc>
              <a:buNone/>
            </a:pPr>
            <a:r>
              <a:rPr lang="en-US" sz="2799" b="1" spc="-84" kern="0" dirty="0">
                <a:solidFill>
                  <a:srgbClr val="272525"/>
                </a:solidFill>
                <a:latin typeface="Inter" pitchFamily="34" charset="0"/>
                <a:ea typeface="Inter" pitchFamily="34" charset="-122"/>
                <a:cs typeface="Inter" pitchFamily="34" charset="-120"/>
              </a:rPr>
              <a:t>3</a:t>
            </a:r>
            <a:endParaRPr lang="en-US" sz="2799" dirty="0"/>
          </a:p>
        </p:txBody>
      </p:sp>
      <p:sp>
        <p:nvSpPr>
          <p:cNvPr id="17" name="Text 13"/>
          <p:cNvSpPr/>
          <p:nvPr/>
        </p:nvSpPr>
        <p:spPr>
          <a:xfrm>
            <a:off x="7086005" y="6305431"/>
            <a:ext cx="2962632" cy="370284"/>
          </a:xfrm>
          <a:prstGeom prst="rect">
            <a:avLst/>
          </a:prstGeom>
          <a:noFill/>
          <a:ln/>
        </p:spPr>
        <p:txBody>
          <a:bodyPr wrap="none" rtlCol="0" anchor="t"/>
          <a:lstStyle/>
          <a:p>
            <a:pPr indent="0" marL="0">
              <a:lnSpc>
                <a:spcPts val="2916"/>
              </a:lnSpc>
              <a:buNone/>
            </a:pPr>
            <a:r>
              <a:rPr lang="en-US" sz="2333" b="1" spc="-70" kern="0" dirty="0">
                <a:solidFill>
                  <a:srgbClr val="272525"/>
                </a:solidFill>
                <a:latin typeface="Inter" pitchFamily="34" charset="0"/>
                <a:ea typeface="Inter" pitchFamily="34" charset="-122"/>
                <a:cs typeface="Inter" pitchFamily="34" charset="-120"/>
              </a:rPr>
              <a:t>Kết luận và lời cảm ơn</a:t>
            </a:r>
            <a:endParaRPr lang="en-US" sz="2333" dirty="0"/>
          </a:p>
        </p:txBody>
      </p:sp>
      <p:sp>
        <p:nvSpPr>
          <p:cNvPr id="18" name="Text 14"/>
          <p:cNvSpPr/>
          <p:nvPr/>
        </p:nvSpPr>
        <p:spPr>
          <a:xfrm>
            <a:off x="7086005" y="6817876"/>
            <a:ext cx="6714887" cy="758428"/>
          </a:xfrm>
          <a:prstGeom prst="rect">
            <a:avLst/>
          </a:prstGeom>
          <a:noFill/>
          <a:ln/>
        </p:spPr>
        <p:txBody>
          <a:bodyPr wrap="square" rtlCol="0" anchor="t"/>
          <a:lstStyle/>
          <a:p>
            <a:pPr indent="0" marL="0">
              <a:lnSpc>
                <a:spcPts val="2986"/>
              </a:lnSpc>
              <a:buNone/>
            </a:pPr>
            <a:r>
              <a:rPr lang="en-US" sz="1866" spc="-37" kern="0" dirty="0">
                <a:solidFill>
                  <a:srgbClr val="272525"/>
                </a:solidFill>
                <a:latin typeface="Inter" pitchFamily="34" charset="0"/>
                <a:ea typeface="Inter" pitchFamily="34" charset="-122"/>
                <a:cs typeface="Inter" pitchFamily="34" charset="-120"/>
              </a:rPr>
              <a:t>Tổng kết lại những kết quả đạt được và chia sẻ những bài học kinh nghiệm.</a:t>
            </a:r>
            <a:endParaRPr lang="en-US" sz="1866"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308610" y="2288858"/>
            <a:ext cx="4869180" cy="3651885"/>
          </a:xfrm>
          <a:prstGeom prst="rect">
            <a:avLst/>
          </a:prstGeom>
        </p:spPr>
      </p:pic>
      <p:sp>
        <p:nvSpPr>
          <p:cNvPr id="6" name="Text 2"/>
          <p:cNvSpPr/>
          <p:nvPr/>
        </p:nvSpPr>
        <p:spPr>
          <a:xfrm>
            <a:off x="6350437" y="1177290"/>
            <a:ext cx="6172200" cy="771525"/>
          </a:xfrm>
          <a:prstGeom prst="rect">
            <a:avLst/>
          </a:prstGeom>
          <a:noFill/>
          <a:ln/>
        </p:spPr>
        <p:txBody>
          <a:bodyPr wrap="none" rtlCol="0" anchor="t"/>
          <a:lstStyle/>
          <a:p>
            <a:pPr indent="0" marL="0">
              <a:lnSpc>
                <a:spcPts val="6075"/>
              </a:lnSpc>
              <a:buNone/>
            </a:pPr>
            <a:r>
              <a:rPr lang="en-US" sz="4860" b="1" spc="-146" kern="0" dirty="0">
                <a:solidFill>
                  <a:srgbClr val="000000"/>
                </a:solidFill>
                <a:latin typeface="Inter" pitchFamily="34" charset="0"/>
                <a:ea typeface="Inter" pitchFamily="34" charset="-122"/>
                <a:cs typeface="Inter" pitchFamily="34" charset="-120"/>
              </a:rPr>
              <a:t>Giới thiệu đề tài</a:t>
            </a:r>
            <a:endParaRPr lang="en-US" sz="4860" dirty="0"/>
          </a:p>
        </p:txBody>
      </p:sp>
      <p:sp>
        <p:nvSpPr>
          <p:cNvPr id="7" name="Shape 3"/>
          <p:cNvSpPr/>
          <p:nvPr/>
        </p:nvSpPr>
        <p:spPr>
          <a:xfrm>
            <a:off x="6350437" y="2319099"/>
            <a:ext cx="7415927" cy="1848088"/>
          </a:xfrm>
          <a:prstGeom prst="roundRect">
            <a:avLst>
              <a:gd name="adj" fmla="val 5611"/>
            </a:avLst>
          </a:prstGeom>
          <a:solidFill>
            <a:srgbClr val="DADBF1"/>
          </a:solidFill>
          <a:ln w="15240">
            <a:solidFill>
              <a:srgbClr val="C0C1D7"/>
            </a:solidFill>
            <a:prstDash val="solid"/>
          </a:ln>
        </p:spPr>
      </p:sp>
      <p:sp>
        <p:nvSpPr>
          <p:cNvPr id="8" name="Text 4"/>
          <p:cNvSpPr/>
          <p:nvPr/>
        </p:nvSpPr>
        <p:spPr>
          <a:xfrm>
            <a:off x="6612493" y="2581156"/>
            <a:ext cx="3086100" cy="385763"/>
          </a:xfrm>
          <a:prstGeom prst="rect">
            <a:avLst/>
          </a:prstGeom>
          <a:noFill/>
          <a:ln/>
        </p:spPr>
        <p:txBody>
          <a:bodyPr wrap="none" rtlCol="0" anchor="t"/>
          <a:lstStyle/>
          <a:p>
            <a:pPr indent="0" marL="0">
              <a:lnSpc>
                <a:spcPts val="3038"/>
              </a:lnSpc>
              <a:buNone/>
            </a:pPr>
            <a:r>
              <a:rPr lang="en-US" sz="2430" b="1" spc="-73" kern="0" dirty="0">
                <a:solidFill>
                  <a:srgbClr val="272525"/>
                </a:solidFill>
                <a:latin typeface="Inter" pitchFamily="34" charset="0"/>
                <a:ea typeface="Inter" pitchFamily="34" charset="-122"/>
                <a:cs typeface="Inter" pitchFamily="34" charset="-120"/>
              </a:rPr>
              <a:t>Tên đề tài</a:t>
            </a:r>
            <a:endParaRPr lang="en-US" sz="2430" dirty="0"/>
          </a:p>
        </p:txBody>
      </p:sp>
      <p:sp>
        <p:nvSpPr>
          <p:cNvPr id="9" name="Text 5"/>
          <p:cNvSpPr/>
          <p:nvPr/>
        </p:nvSpPr>
        <p:spPr>
          <a:xfrm>
            <a:off x="6612493" y="3115032"/>
            <a:ext cx="6891814" cy="790099"/>
          </a:xfrm>
          <a:prstGeom prst="rect">
            <a:avLst/>
          </a:prstGeom>
          <a:noFill/>
          <a:ln/>
        </p:spPr>
        <p:txBody>
          <a:bodyPr wrap="square" rtlCol="0" anchor="t"/>
          <a:lstStyle/>
          <a:p>
            <a:pPr indent="0" marL="0">
              <a:lnSpc>
                <a:spcPts val="3110"/>
              </a:lnSpc>
              <a:buNone/>
            </a:pPr>
            <a:r>
              <a:rPr lang="en-US" sz="1944" spc="-39" kern="0" dirty="0">
                <a:solidFill>
                  <a:srgbClr val="272525"/>
                </a:solidFill>
                <a:latin typeface="Inter" pitchFamily="34" charset="0"/>
                <a:ea typeface="Inter" pitchFamily="34" charset="-122"/>
                <a:cs typeface="Inter" pitchFamily="34" charset="-120"/>
              </a:rPr>
              <a:t>Ứng Dụng Machine Learning Trong Phân Loại Chất Lượng Táo</a:t>
            </a:r>
            <a:endParaRPr lang="en-US" sz="1944" dirty="0"/>
          </a:p>
        </p:txBody>
      </p:sp>
      <p:sp>
        <p:nvSpPr>
          <p:cNvPr id="10" name="Shape 6"/>
          <p:cNvSpPr/>
          <p:nvPr/>
        </p:nvSpPr>
        <p:spPr>
          <a:xfrm>
            <a:off x="6350437" y="4414004"/>
            <a:ext cx="7415927" cy="2638187"/>
          </a:xfrm>
          <a:prstGeom prst="roundRect">
            <a:avLst>
              <a:gd name="adj" fmla="val 3930"/>
            </a:avLst>
          </a:prstGeom>
          <a:solidFill>
            <a:srgbClr val="DADBF1"/>
          </a:solidFill>
          <a:ln w="15240">
            <a:solidFill>
              <a:srgbClr val="C0C1D7"/>
            </a:solidFill>
            <a:prstDash val="solid"/>
          </a:ln>
        </p:spPr>
      </p:sp>
      <p:sp>
        <p:nvSpPr>
          <p:cNvPr id="11" name="Text 7"/>
          <p:cNvSpPr/>
          <p:nvPr/>
        </p:nvSpPr>
        <p:spPr>
          <a:xfrm>
            <a:off x="6612493" y="4676061"/>
            <a:ext cx="3086100" cy="385763"/>
          </a:xfrm>
          <a:prstGeom prst="rect">
            <a:avLst/>
          </a:prstGeom>
          <a:noFill/>
          <a:ln/>
        </p:spPr>
        <p:txBody>
          <a:bodyPr wrap="none" rtlCol="0" anchor="t"/>
          <a:lstStyle/>
          <a:p>
            <a:pPr indent="0" marL="0">
              <a:lnSpc>
                <a:spcPts val="3038"/>
              </a:lnSpc>
              <a:buNone/>
            </a:pPr>
            <a:r>
              <a:rPr lang="en-US" sz="2430" b="1" spc="-73" kern="0" dirty="0">
                <a:solidFill>
                  <a:srgbClr val="272525"/>
                </a:solidFill>
                <a:latin typeface="Inter" pitchFamily="34" charset="0"/>
                <a:ea typeface="Inter" pitchFamily="34" charset="-122"/>
                <a:cs typeface="Inter" pitchFamily="34" charset="-120"/>
              </a:rPr>
              <a:t>Tổng quan</a:t>
            </a:r>
            <a:endParaRPr lang="en-US" sz="2430" dirty="0"/>
          </a:p>
        </p:txBody>
      </p:sp>
      <p:sp>
        <p:nvSpPr>
          <p:cNvPr id="12" name="Text 8"/>
          <p:cNvSpPr/>
          <p:nvPr/>
        </p:nvSpPr>
        <p:spPr>
          <a:xfrm>
            <a:off x="6612493" y="5209937"/>
            <a:ext cx="6891814" cy="1580198"/>
          </a:xfrm>
          <a:prstGeom prst="rect">
            <a:avLst/>
          </a:prstGeom>
          <a:noFill/>
          <a:ln/>
        </p:spPr>
        <p:txBody>
          <a:bodyPr wrap="square" rtlCol="0" anchor="t"/>
          <a:lstStyle/>
          <a:p>
            <a:pPr indent="0" marL="0">
              <a:lnSpc>
                <a:spcPts val="3110"/>
              </a:lnSpc>
              <a:buNone/>
            </a:pPr>
            <a:r>
              <a:rPr lang="en-US" sz="1944" spc="-39" kern="0" dirty="0">
                <a:solidFill>
                  <a:srgbClr val="272525"/>
                </a:solidFill>
                <a:latin typeface="Inter" pitchFamily="34" charset="0"/>
                <a:ea typeface="Inter" pitchFamily="34" charset="-122"/>
                <a:cs typeface="Inter" pitchFamily="34" charset="-120"/>
              </a:rPr>
              <a:t>Mục tiêu là sử dụng Machine Learning để phân loại chất lượng táo, giúp tự động hóa quá trình kiểm định và đưa ra quyết định chính xác. Dự án này mở ra cơ hội tối ưu hóa chuỗi cung ứng và gia tăng giá trị nông sản.</a:t>
            </a:r>
            <a:endParaRPr lang="en-US" sz="1944" dirty="0"/>
          </a:p>
        </p:txBody>
      </p:sp>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253841" y="1625441"/>
            <a:ext cx="4978718" cy="4978717"/>
          </a:xfrm>
          <a:prstGeom prst="rect">
            <a:avLst/>
          </a:prstGeom>
        </p:spPr>
      </p:pic>
      <p:sp>
        <p:nvSpPr>
          <p:cNvPr id="6" name="Text 2"/>
          <p:cNvSpPr/>
          <p:nvPr/>
        </p:nvSpPr>
        <p:spPr>
          <a:xfrm>
            <a:off x="6197084" y="882491"/>
            <a:ext cx="7722632" cy="1269206"/>
          </a:xfrm>
          <a:prstGeom prst="rect">
            <a:avLst/>
          </a:prstGeom>
          <a:noFill/>
          <a:ln/>
        </p:spPr>
        <p:txBody>
          <a:bodyPr wrap="square" rtlCol="0" anchor="t"/>
          <a:lstStyle/>
          <a:p>
            <a:pPr indent="0" marL="0">
              <a:lnSpc>
                <a:spcPts val="4997"/>
              </a:lnSpc>
              <a:buNone/>
            </a:pPr>
            <a:r>
              <a:rPr lang="en-US" sz="3998" b="1" spc="-120" kern="0" dirty="0">
                <a:solidFill>
                  <a:srgbClr val="000000"/>
                </a:solidFill>
                <a:latin typeface="Inter" pitchFamily="34" charset="0"/>
                <a:ea typeface="Inter" pitchFamily="34" charset="-122"/>
                <a:cs typeface="Inter" pitchFamily="34" charset="-120"/>
              </a:rPr>
              <a:t>Phương pháp và quy trình thực hiện</a:t>
            </a:r>
            <a:endParaRPr lang="en-US" sz="3998" dirty="0"/>
          </a:p>
        </p:txBody>
      </p:sp>
      <p:sp>
        <p:nvSpPr>
          <p:cNvPr id="7" name="Shape 3"/>
          <p:cNvSpPr/>
          <p:nvPr/>
        </p:nvSpPr>
        <p:spPr>
          <a:xfrm>
            <a:off x="6490216" y="2456259"/>
            <a:ext cx="22860" cy="4890849"/>
          </a:xfrm>
          <a:prstGeom prst="roundRect">
            <a:avLst>
              <a:gd name="adj" fmla="val 373106"/>
            </a:avLst>
          </a:prstGeom>
          <a:solidFill>
            <a:srgbClr val="C0C1D7"/>
          </a:solidFill>
          <a:ln/>
        </p:spPr>
      </p:sp>
      <p:sp>
        <p:nvSpPr>
          <p:cNvPr id="8" name="Shape 4"/>
          <p:cNvSpPr/>
          <p:nvPr/>
        </p:nvSpPr>
        <p:spPr>
          <a:xfrm>
            <a:off x="6707207" y="2901553"/>
            <a:ext cx="710684" cy="22860"/>
          </a:xfrm>
          <a:prstGeom prst="roundRect">
            <a:avLst>
              <a:gd name="adj" fmla="val 373106"/>
            </a:avLst>
          </a:prstGeom>
          <a:solidFill>
            <a:srgbClr val="C0C1D7"/>
          </a:solidFill>
          <a:ln/>
        </p:spPr>
      </p:sp>
      <p:sp>
        <p:nvSpPr>
          <p:cNvPr id="9" name="Shape 5"/>
          <p:cNvSpPr/>
          <p:nvPr/>
        </p:nvSpPr>
        <p:spPr>
          <a:xfrm>
            <a:off x="6273225" y="2684621"/>
            <a:ext cx="456843" cy="456843"/>
          </a:xfrm>
          <a:prstGeom prst="roundRect">
            <a:avLst>
              <a:gd name="adj" fmla="val 18670"/>
            </a:avLst>
          </a:prstGeom>
          <a:solidFill>
            <a:srgbClr val="DADBF1"/>
          </a:solidFill>
          <a:ln w="7620">
            <a:solidFill>
              <a:srgbClr val="C0C1D7"/>
            </a:solidFill>
            <a:prstDash val="solid"/>
          </a:ln>
        </p:spPr>
      </p:sp>
      <p:sp>
        <p:nvSpPr>
          <p:cNvPr id="10" name="Text 6"/>
          <p:cNvSpPr/>
          <p:nvPr/>
        </p:nvSpPr>
        <p:spPr>
          <a:xfrm>
            <a:off x="6440507" y="2760702"/>
            <a:ext cx="122277" cy="304562"/>
          </a:xfrm>
          <a:prstGeom prst="rect">
            <a:avLst/>
          </a:prstGeom>
          <a:noFill/>
          <a:ln/>
        </p:spPr>
        <p:txBody>
          <a:bodyPr wrap="none" rtlCol="0" anchor="t"/>
          <a:lstStyle/>
          <a:p>
            <a:pPr algn="ctr" indent="0" marL="0">
              <a:lnSpc>
                <a:spcPts val="2399"/>
              </a:lnSpc>
              <a:buNone/>
            </a:pPr>
            <a:r>
              <a:rPr lang="en-US" sz="2399" b="1" spc="-72" kern="0" dirty="0">
                <a:solidFill>
                  <a:srgbClr val="272525"/>
                </a:solidFill>
                <a:latin typeface="Inter" pitchFamily="34" charset="0"/>
                <a:ea typeface="Inter" pitchFamily="34" charset="-122"/>
                <a:cs typeface="Inter" pitchFamily="34" charset="-120"/>
              </a:rPr>
              <a:t>1</a:t>
            </a:r>
            <a:endParaRPr lang="en-US" sz="2399" dirty="0"/>
          </a:p>
        </p:txBody>
      </p:sp>
      <p:sp>
        <p:nvSpPr>
          <p:cNvPr id="11" name="Text 7"/>
          <p:cNvSpPr/>
          <p:nvPr/>
        </p:nvSpPr>
        <p:spPr>
          <a:xfrm>
            <a:off x="7618452" y="2659261"/>
            <a:ext cx="2538413" cy="317302"/>
          </a:xfrm>
          <a:prstGeom prst="rect">
            <a:avLst/>
          </a:prstGeom>
          <a:noFill/>
          <a:ln/>
        </p:spPr>
        <p:txBody>
          <a:bodyPr wrap="none" rtlCol="0" anchor="t"/>
          <a:lstStyle/>
          <a:p>
            <a:pPr algn="l" indent="0" marL="0">
              <a:lnSpc>
                <a:spcPts val="2498"/>
              </a:lnSpc>
              <a:buNone/>
            </a:pPr>
            <a:r>
              <a:rPr lang="en-US" sz="1999" b="1" spc="-60" kern="0" dirty="0">
                <a:solidFill>
                  <a:srgbClr val="272525"/>
                </a:solidFill>
                <a:latin typeface="Inter" pitchFamily="34" charset="0"/>
                <a:ea typeface="Inter" pitchFamily="34" charset="-122"/>
                <a:cs typeface="Inter" pitchFamily="34" charset="-120"/>
              </a:rPr>
              <a:t>Download Dataset</a:t>
            </a:r>
            <a:endParaRPr lang="en-US" sz="1999" dirty="0"/>
          </a:p>
        </p:txBody>
      </p:sp>
      <p:sp>
        <p:nvSpPr>
          <p:cNvPr id="12" name="Text 8"/>
          <p:cNvSpPr/>
          <p:nvPr/>
        </p:nvSpPr>
        <p:spPr>
          <a:xfrm>
            <a:off x="7618452" y="3098363"/>
            <a:ext cx="6301264" cy="649843"/>
          </a:xfrm>
          <a:prstGeom prst="rect">
            <a:avLst/>
          </a:prstGeom>
          <a:noFill/>
          <a:ln/>
        </p:spPr>
        <p:txBody>
          <a:bodyPr wrap="square" rtlCol="0" anchor="t"/>
          <a:lstStyle/>
          <a:p>
            <a:pPr algn="l" indent="0" marL="0">
              <a:lnSpc>
                <a:spcPts val="2558"/>
              </a:lnSpc>
              <a:buNone/>
            </a:pPr>
            <a:r>
              <a:rPr lang="en-US" sz="1599" spc="-32" kern="0" dirty="0">
                <a:solidFill>
                  <a:srgbClr val="272525"/>
                </a:solidFill>
                <a:latin typeface="Inter" pitchFamily="34" charset="0"/>
                <a:ea typeface="Inter" pitchFamily="34" charset="-122"/>
                <a:cs typeface="Inter" pitchFamily="34" charset="-120"/>
              </a:rPr>
              <a:t>Tải bộ dữ liệu từ Kaggle về các đặc trưng vật lý của táo như màu sắc, kích thước và các yếu tố ảnh hưởng đến chất lượng.</a:t>
            </a:r>
            <a:endParaRPr lang="en-US" sz="1599" dirty="0"/>
          </a:p>
        </p:txBody>
      </p:sp>
      <p:sp>
        <p:nvSpPr>
          <p:cNvPr id="13" name="Shape 9"/>
          <p:cNvSpPr/>
          <p:nvPr/>
        </p:nvSpPr>
        <p:spPr>
          <a:xfrm>
            <a:off x="6707207" y="4599503"/>
            <a:ext cx="710684" cy="22860"/>
          </a:xfrm>
          <a:prstGeom prst="roundRect">
            <a:avLst>
              <a:gd name="adj" fmla="val 373106"/>
            </a:avLst>
          </a:prstGeom>
          <a:solidFill>
            <a:srgbClr val="C0C1D7"/>
          </a:solidFill>
          <a:ln/>
        </p:spPr>
      </p:sp>
      <p:sp>
        <p:nvSpPr>
          <p:cNvPr id="14" name="Shape 10"/>
          <p:cNvSpPr/>
          <p:nvPr/>
        </p:nvSpPr>
        <p:spPr>
          <a:xfrm>
            <a:off x="6273225" y="4382572"/>
            <a:ext cx="456843" cy="456843"/>
          </a:xfrm>
          <a:prstGeom prst="roundRect">
            <a:avLst>
              <a:gd name="adj" fmla="val 18670"/>
            </a:avLst>
          </a:prstGeom>
          <a:solidFill>
            <a:srgbClr val="DADBF1"/>
          </a:solidFill>
          <a:ln w="7620">
            <a:solidFill>
              <a:srgbClr val="C0C1D7"/>
            </a:solidFill>
            <a:prstDash val="solid"/>
          </a:ln>
        </p:spPr>
      </p:sp>
      <p:sp>
        <p:nvSpPr>
          <p:cNvPr id="15" name="Text 11"/>
          <p:cNvSpPr/>
          <p:nvPr/>
        </p:nvSpPr>
        <p:spPr>
          <a:xfrm>
            <a:off x="6410265" y="4458653"/>
            <a:ext cx="182761" cy="304562"/>
          </a:xfrm>
          <a:prstGeom prst="rect">
            <a:avLst/>
          </a:prstGeom>
          <a:noFill/>
          <a:ln/>
        </p:spPr>
        <p:txBody>
          <a:bodyPr wrap="none" rtlCol="0" anchor="t"/>
          <a:lstStyle/>
          <a:p>
            <a:pPr algn="ctr" indent="0" marL="0">
              <a:lnSpc>
                <a:spcPts val="2399"/>
              </a:lnSpc>
              <a:buNone/>
            </a:pPr>
            <a:r>
              <a:rPr lang="en-US" sz="2399" b="1" spc="-72" kern="0" dirty="0">
                <a:solidFill>
                  <a:srgbClr val="272525"/>
                </a:solidFill>
                <a:latin typeface="Inter" pitchFamily="34" charset="0"/>
                <a:ea typeface="Inter" pitchFamily="34" charset="-122"/>
                <a:cs typeface="Inter" pitchFamily="34" charset="-120"/>
              </a:rPr>
              <a:t>2</a:t>
            </a:r>
            <a:endParaRPr lang="en-US" sz="2399" dirty="0"/>
          </a:p>
        </p:txBody>
      </p:sp>
      <p:sp>
        <p:nvSpPr>
          <p:cNvPr id="16" name="Text 12"/>
          <p:cNvSpPr/>
          <p:nvPr/>
        </p:nvSpPr>
        <p:spPr>
          <a:xfrm>
            <a:off x="7618452" y="4357211"/>
            <a:ext cx="2538413" cy="317302"/>
          </a:xfrm>
          <a:prstGeom prst="rect">
            <a:avLst/>
          </a:prstGeom>
          <a:noFill/>
          <a:ln/>
        </p:spPr>
        <p:txBody>
          <a:bodyPr wrap="none" rtlCol="0" anchor="t"/>
          <a:lstStyle/>
          <a:p>
            <a:pPr algn="l" indent="0" marL="0">
              <a:lnSpc>
                <a:spcPts val="2498"/>
              </a:lnSpc>
              <a:buNone/>
            </a:pPr>
            <a:r>
              <a:rPr lang="en-US" sz="1999" b="1" spc="-60" kern="0" dirty="0">
                <a:solidFill>
                  <a:srgbClr val="272525"/>
                </a:solidFill>
                <a:latin typeface="Inter" pitchFamily="34" charset="0"/>
                <a:ea typeface="Inter" pitchFamily="34" charset="-122"/>
                <a:cs typeface="Inter" pitchFamily="34" charset="-120"/>
              </a:rPr>
              <a:t>Tiền xử lý dữ liệu</a:t>
            </a:r>
            <a:endParaRPr lang="en-US" sz="1999" dirty="0"/>
          </a:p>
        </p:txBody>
      </p:sp>
      <p:sp>
        <p:nvSpPr>
          <p:cNvPr id="17" name="Text 13"/>
          <p:cNvSpPr/>
          <p:nvPr/>
        </p:nvSpPr>
        <p:spPr>
          <a:xfrm>
            <a:off x="7618452" y="4796314"/>
            <a:ext cx="6301264" cy="649843"/>
          </a:xfrm>
          <a:prstGeom prst="rect">
            <a:avLst/>
          </a:prstGeom>
          <a:noFill/>
          <a:ln/>
        </p:spPr>
        <p:txBody>
          <a:bodyPr wrap="square" rtlCol="0" anchor="t"/>
          <a:lstStyle/>
          <a:p>
            <a:pPr algn="l" indent="0" marL="0">
              <a:lnSpc>
                <a:spcPts val="2558"/>
              </a:lnSpc>
              <a:buNone/>
            </a:pPr>
            <a:r>
              <a:rPr lang="en-US" sz="1599" spc="-32" kern="0" dirty="0">
                <a:solidFill>
                  <a:srgbClr val="272525"/>
                </a:solidFill>
                <a:latin typeface="Inter" pitchFamily="34" charset="0"/>
                <a:ea typeface="Inter" pitchFamily="34" charset="-122"/>
                <a:cs typeface="Inter" pitchFamily="34" charset="-120"/>
              </a:rPr>
              <a:t>Kiểm tra và xử lý các điểm dữ liệu không đủ hoặc không cần thiết, đảm bảo tính chính xác của mô hình.</a:t>
            </a:r>
            <a:endParaRPr lang="en-US" sz="1599" dirty="0"/>
          </a:p>
        </p:txBody>
      </p:sp>
      <p:sp>
        <p:nvSpPr>
          <p:cNvPr id="18" name="Shape 14"/>
          <p:cNvSpPr/>
          <p:nvPr/>
        </p:nvSpPr>
        <p:spPr>
          <a:xfrm>
            <a:off x="6707207" y="6297454"/>
            <a:ext cx="710684" cy="22860"/>
          </a:xfrm>
          <a:prstGeom prst="roundRect">
            <a:avLst>
              <a:gd name="adj" fmla="val 373106"/>
            </a:avLst>
          </a:prstGeom>
          <a:solidFill>
            <a:srgbClr val="C0C1D7"/>
          </a:solidFill>
          <a:ln/>
        </p:spPr>
      </p:sp>
      <p:sp>
        <p:nvSpPr>
          <p:cNvPr id="19" name="Shape 15"/>
          <p:cNvSpPr/>
          <p:nvPr/>
        </p:nvSpPr>
        <p:spPr>
          <a:xfrm>
            <a:off x="6273225" y="6080522"/>
            <a:ext cx="456843" cy="456843"/>
          </a:xfrm>
          <a:prstGeom prst="roundRect">
            <a:avLst>
              <a:gd name="adj" fmla="val 18670"/>
            </a:avLst>
          </a:prstGeom>
          <a:solidFill>
            <a:srgbClr val="DADBF1"/>
          </a:solidFill>
          <a:ln w="7620">
            <a:solidFill>
              <a:srgbClr val="C0C1D7"/>
            </a:solidFill>
            <a:prstDash val="solid"/>
          </a:ln>
        </p:spPr>
      </p:sp>
      <p:sp>
        <p:nvSpPr>
          <p:cNvPr id="20" name="Text 16"/>
          <p:cNvSpPr/>
          <p:nvPr/>
        </p:nvSpPr>
        <p:spPr>
          <a:xfrm>
            <a:off x="6407884" y="6156603"/>
            <a:ext cx="187523" cy="304562"/>
          </a:xfrm>
          <a:prstGeom prst="rect">
            <a:avLst/>
          </a:prstGeom>
          <a:noFill/>
          <a:ln/>
        </p:spPr>
        <p:txBody>
          <a:bodyPr wrap="none" rtlCol="0" anchor="t"/>
          <a:lstStyle/>
          <a:p>
            <a:pPr algn="ctr" indent="0" marL="0">
              <a:lnSpc>
                <a:spcPts val="2399"/>
              </a:lnSpc>
              <a:buNone/>
            </a:pPr>
            <a:r>
              <a:rPr lang="en-US" sz="2399" b="1" spc="-72" kern="0" dirty="0">
                <a:solidFill>
                  <a:srgbClr val="272525"/>
                </a:solidFill>
                <a:latin typeface="Inter" pitchFamily="34" charset="0"/>
                <a:ea typeface="Inter" pitchFamily="34" charset="-122"/>
                <a:cs typeface="Inter" pitchFamily="34" charset="-120"/>
              </a:rPr>
              <a:t>3</a:t>
            </a:r>
            <a:endParaRPr lang="en-US" sz="2399" dirty="0"/>
          </a:p>
        </p:txBody>
      </p:sp>
      <p:sp>
        <p:nvSpPr>
          <p:cNvPr id="21" name="Text 17"/>
          <p:cNvSpPr/>
          <p:nvPr/>
        </p:nvSpPr>
        <p:spPr>
          <a:xfrm>
            <a:off x="7618452" y="6055162"/>
            <a:ext cx="2538413" cy="317302"/>
          </a:xfrm>
          <a:prstGeom prst="rect">
            <a:avLst/>
          </a:prstGeom>
          <a:noFill/>
          <a:ln/>
        </p:spPr>
        <p:txBody>
          <a:bodyPr wrap="none" rtlCol="0" anchor="t"/>
          <a:lstStyle/>
          <a:p>
            <a:pPr algn="l" indent="0" marL="0">
              <a:lnSpc>
                <a:spcPts val="2498"/>
              </a:lnSpc>
              <a:buNone/>
            </a:pPr>
            <a:r>
              <a:rPr lang="en-US" sz="1999" b="1" spc="-60" kern="0" dirty="0">
                <a:solidFill>
                  <a:srgbClr val="272525"/>
                </a:solidFill>
                <a:latin typeface="Inter" pitchFamily="34" charset="0"/>
                <a:ea typeface="Inter" pitchFamily="34" charset="-122"/>
                <a:cs typeface="Inter" pitchFamily="34" charset="-120"/>
              </a:rPr>
              <a:t>Xây dựng mô hình</a:t>
            </a:r>
            <a:endParaRPr lang="en-US" sz="1999" dirty="0"/>
          </a:p>
        </p:txBody>
      </p:sp>
      <p:sp>
        <p:nvSpPr>
          <p:cNvPr id="22" name="Text 18"/>
          <p:cNvSpPr/>
          <p:nvPr/>
        </p:nvSpPr>
        <p:spPr>
          <a:xfrm>
            <a:off x="7618452" y="6494264"/>
            <a:ext cx="6301264" cy="649843"/>
          </a:xfrm>
          <a:prstGeom prst="rect">
            <a:avLst/>
          </a:prstGeom>
          <a:noFill/>
          <a:ln/>
        </p:spPr>
        <p:txBody>
          <a:bodyPr wrap="square" rtlCol="0" anchor="t"/>
          <a:lstStyle/>
          <a:p>
            <a:pPr algn="l" indent="0" marL="0">
              <a:lnSpc>
                <a:spcPts val="2558"/>
              </a:lnSpc>
              <a:buNone/>
            </a:pPr>
            <a:r>
              <a:rPr lang="en-US" sz="1599" spc="-32" kern="0" dirty="0">
                <a:solidFill>
                  <a:srgbClr val="272525"/>
                </a:solidFill>
                <a:latin typeface="Inter" pitchFamily="34" charset="0"/>
                <a:ea typeface="Inter" pitchFamily="34" charset="-122"/>
                <a:cs typeface="Inter" pitchFamily="34" charset="-120"/>
              </a:rPr>
              <a:t>Áp dụng thuật toán Random Forest, cấu hình các tham số và đánh giá hiệu suất mô hình.</a:t>
            </a:r>
            <a:endParaRPr lang="en-US" sz="1599"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1624"/>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44000" y="0"/>
            <a:ext cx="5486400" cy="8231624"/>
          </a:xfrm>
          <a:prstGeom prst="rect">
            <a:avLst/>
          </a:prstGeom>
        </p:spPr>
      </p:pic>
      <p:pic>
        <p:nvPicPr>
          <p:cNvPr id="5" name="Image 1" descr="preencoded.png">    </p:cNvPr>
          <p:cNvPicPr>
            <a:picLocks noChangeAspect="1"/>
          </p:cNvPicPr>
          <p:nvPr/>
        </p:nvPicPr>
        <p:blipFill>
          <a:blip r:embed="rId2"/>
          <a:stretch>
            <a:fillRect/>
          </a:stretch>
        </p:blipFill>
        <p:spPr>
          <a:xfrm>
            <a:off x="9415343" y="2467928"/>
            <a:ext cx="4943594" cy="3295769"/>
          </a:xfrm>
          <a:prstGeom prst="rect">
            <a:avLst/>
          </a:prstGeom>
        </p:spPr>
      </p:pic>
      <p:sp>
        <p:nvSpPr>
          <p:cNvPr id="6" name="Text 2"/>
          <p:cNvSpPr/>
          <p:nvPr/>
        </p:nvSpPr>
        <p:spPr>
          <a:xfrm>
            <a:off x="759857" y="597098"/>
            <a:ext cx="5428298" cy="678418"/>
          </a:xfrm>
          <a:prstGeom prst="rect">
            <a:avLst/>
          </a:prstGeom>
          <a:noFill/>
          <a:ln/>
        </p:spPr>
        <p:txBody>
          <a:bodyPr wrap="none" rtlCol="0" anchor="t"/>
          <a:lstStyle/>
          <a:p>
            <a:pPr indent="0" marL="0">
              <a:lnSpc>
                <a:spcPts val="5343"/>
              </a:lnSpc>
              <a:buNone/>
            </a:pPr>
            <a:r>
              <a:rPr lang="en-US" sz="4274" b="1" spc="-128" kern="0" dirty="0">
                <a:solidFill>
                  <a:srgbClr val="000000"/>
                </a:solidFill>
                <a:latin typeface="Inter" pitchFamily="34" charset="0"/>
                <a:ea typeface="Inter" pitchFamily="34" charset="-122"/>
                <a:cs typeface="Inter" pitchFamily="34" charset="-120"/>
              </a:rPr>
              <a:t>Kết quả đạt được</a:t>
            </a:r>
            <a:endParaRPr lang="en-US" sz="4274" dirty="0"/>
          </a:p>
        </p:txBody>
      </p:sp>
      <p:pic>
        <p:nvPicPr>
          <p:cNvPr id="7" name="Image 2" descr="preencoded.png">    </p:cNvPr>
          <p:cNvPicPr>
            <a:picLocks noChangeAspect="1"/>
          </p:cNvPicPr>
          <p:nvPr/>
        </p:nvPicPr>
        <p:blipFill>
          <a:blip r:embed="rId3"/>
          <a:stretch>
            <a:fillRect/>
          </a:stretch>
        </p:blipFill>
        <p:spPr>
          <a:xfrm>
            <a:off x="759857" y="1601153"/>
            <a:ext cx="542806" cy="542806"/>
          </a:xfrm>
          <a:prstGeom prst="rect">
            <a:avLst/>
          </a:prstGeom>
        </p:spPr>
      </p:pic>
      <p:sp>
        <p:nvSpPr>
          <p:cNvPr id="8" name="Text 3"/>
          <p:cNvSpPr/>
          <p:nvPr/>
        </p:nvSpPr>
        <p:spPr>
          <a:xfrm>
            <a:off x="759857" y="2361009"/>
            <a:ext cx="2714149" cy="339328"/>
          </a:xfrm>
          <a:prstGeom prst="rect">
            <a:avLst/>
          </a:prstGeom>
          <a:noFill/>
          <a:ln/>
        </p:spPr>
        <p:txBody>
          <a:bodyPr wrap="none" rtlCol="0" anchor="t"/>
          <a:lstStyle/>
          <a:p>
            <a:pPr algn="l" indent="0" marL="0">
              <a:lnSpc>
                <a:spcPts val="2671"/>
              </a:lnSpc>
              <a:buNone/>
            </a:pPr>
            <a:r>
              <a:rPr lang="en-US" sz="2137" b="1" spc="-64" kern="0" dirty="0">
                <a:solidFill>
                  <a:srgbClr val="272525"/>
                </a:solidFill>
                <a:latin typeface="Inter" pitchFamily="34" charset="0"/>
                <a:ea typeface="Inter" pitchFamily="34" charset="-122"/>
                <a:cs typeface="Inter" pitchFamily="34" charset="-120"/>
              </a:rPr>
              <a:t>Độ chính xác</a:t>
            </a:r>
            <a:endParaRPr lang="en-US" sz="2137" dirty="0"/>
          </a:p>
        </p:txBody>
      </p:sp>
      <p:sp>
        <p:nvSpPr>
          <p:cNvPr id="9" name="Text 4"/>
          <p:cNvSpPr/>
          <p:nvPr/>
        </p:nvSpPr>
        <p:spPr>
          <a:xfrm>
            <a:off x="759857" y="2830592"/>
            <a:ext cx="7624286" cy="347424"/>
          </a:xfrm>
          <a:prstGeom prst="rect">
            <a:avLst/>
          </a:prstGeom>
          <a:noFill/>
          <a:ln/>
        </p:spPr>
        <p:txBody>
          <a:bodyPr wrap="none" rtlCol="0" anchor="t"/>
          <a:lstStyle/>
          <a:p>
            <a:pPr algn="l" indent="0" marL="0">
              <a:lnSpc>
                <a:spcPts val="2736"/>
              </a:lnSpc>
              <a:buNone/>
            </a:pPr>
            <a:r>
              <a:rPr lang="en-US" sz="1710" spc="-34" kern="0" dirty="0">
                <a:solidFill>
                  <a:srgbClr val="272525"/>
                </a:solidFill>
                <a:latin typeface="Inter" pitchFamily="34" charset="0"/>
                <a:ea typeface="Inter" pitchFamily="34" charset="-122"/>
                <a:cs typeface="Inter" pitchFamily="34" charset="-120"/>
              </a:rPr>
              <a:t>Mô hình đạt độ chính xác 90%.</a:t>
            </a:r>
            <a:endParaRPr lang="en-US" sz="1710" dirty="0"/>
          </a:p>
        </p:txBody>
      </p:sp>
      <p:pic>
        <p:nvPicPr>
          <p:cNvPr id="10" name="Image 3" descr="preencoded.png">    </p:cNvPr>
          <p:cNvPicPr>
            <a:picLocks noChangeAspect="1"/>
          </p:cNvPicPr>
          <p:nvPr/>
        </p:nvPicPr>
        <p:blipFill>
          <a:blip r:embed="rId4"/>
          <a:stretch>
            <a:fillRect/>
          </a:stretch>
        </p:blipFill>
        <p:spPr>
          <a:xfrm>
            <a:off x="759857" y="3829407"/>
            <a:ext cx="542806" cy="542806"/>
          </a:xfrm>
          <a:prstGeom prst="rect">
            <a:avLst/>
          </a:prstGeom>
        </p:spPr>
      </p:pic>
      <p:sp>
        <p:nvSpPr>
          <p:cNvPr id="11" name="Text 5"/>
          <p:cNvSpPr/>
          <p:nvPr/>
        </p:nvSpPr>
        <p:spPr>
          <a:xfrm>
            <a:off x="759857" y="4589264"/>
            <a:ext cx="2714149" cy="339328"/>
          </a:xfrm>
          <a:prstGeom prst="rect">
            <a:avLst/>
          </a:prstGeom>
          <a:noFill/>
          <a:ln/>
        </p:spPr>
        <p:txBody>
          <a:bodyPr wrap="none" rtlCol="0" anchor="t"/>
          <a:lstStyle/>
          <a:p>
            <a:pPr algn="l" indent="0" marL="0">
              <a:lnSpc>
                <a:spcPts val="2671"/>
              </a:lnSpc>
              <a:buNone/>
            </a:pPr>
            <a:r>
              <a:rPr lang="en-US" sz="2137" b="1" spc="-64" kern="0" dirty="0">
                <a:solidFill>
                  <a:srgbClr val="272525"/>
                </a:solidFill>
                <a:latin typeface="Inter" pitchFamily="34" charset="0"/>
                <a:ea typeface="Inter" pitchFamily="34" charset="-122"/>
                <a:cs typeface="Inter" pitchFamily="34" charset="-120"/>
              </a:rPr>
              <a:t>Precision</a:t>
            </a:r>
            <a:endParaRPr lang="en-US" sz="2137" dirty="0"/>
          </a:p>
        </p:txBody>
      </p:sp>
      <p:sp>
        <p:nvSpPr>
          <p:cNvPr id="12" name="Text 6"/>
          <p:cNvSpPr/>
          <p:nvPr/>
        </p:nvSpPr>
        <p:spPr>
          <a:xfrm>
            <a:off x="759857" y="5058847"/>
            <a:ext cx="7624286" cy="347424"/>
          </a:xfrm>
          <a:prstGeom prst="rect">
            <a:avLst/>
          </a:prstGeom>
          <a:noFill/>
          <a:ln/>
        </p:spPr>
        <p:txBody>
          <a:bodyPr wrap="none" rtlCol="0" anchor="t"/>
          <a:lstStyle/>
          <a:p>
            <a:pPr algn="l" indent="0" marL="0">
              <a:lnSpc>
                <a:spcPts val="2736"/>
              </a:lnSpc>
              <a:buNone/>
            </a:pPr>
            <a:r>
              <a:rPr lang="en-US" sz="1710" spc="-34" kern="0" dirty="0">
                <a:solidFill>
                  <a:srgbClr val="272525"/>
                </a:solidFill>
                <a:latin typeface="Inter" pitchFamily="34" charset="0"/>
                <a:ea typeface="Inter" pitchFamily="34" charset="-122"/>
                <a:cs typeface="Inter" pitchFamily="34" charset="-120"/>
              </a:rPr>
              <a:t>Precision, Recall và F1-score đều đạt 0.9 cho cả hai lớp.</a:t>
            </a:r>
            <a:endParaRPr lang="en-US" sz="1710" dirty="0"/>
          </a:p>
        </p:txBody>
      </p:sp>
      <p:pic>
        <p:nvPicPr>
          <p:cNvPr id="13" name="Image 4" descr="preencoded.png">    </p:cNvPr>
          <p:cNvPicPr>
            <a:picLocks noChangeAspect="1"/>
          </p:cNvPicPr>
          <p:nvPr/>
        </p:nvPicPr>
        <p:blipFill>
          <a:blip r:embed="rId5"/>
          <a:stretch>
            <a:fillRect/>
          </a:stretch>
        </p:blipFill>
        <p:spPr>
          <a:xfrm>
            <a:off x="759857" y="6057662"/>
            <a:ext cx="542806" cy="542806"/>
          </a:xfrm>
          <a:prstGeom prst="rect">
            <a:avLst/>
          </a:prstGeom>
        </p:spPr>
      </p:pic>
      <p:sp>
        <p:nvSpPr>
          <p:cNvPr id="14" name="Text 7"/>
          <p:cNvSpPr/>
          <p:nvPr/>
        </p:nvSpPr>
        <p:spPr>
          <a:xfrm>
            <a:off x="759857" y="6817519"/>
            <a:ext cx="2965013" cy="339328"/>
          </a:xfrm>
          <a:prstGeom prst="rect">
            <a:avLst/>
          </a:prstGeom>
          <a:noFill/>
          <a:ln/>
        </p:spPr>
        <p:txBody>
          <a:bodyPr wrap="none" rtlCol="0" anchor="t"/>
          <a:lstStyle/>
          <a:p>
            <a:pPr algn="l" indent="0" marL="0">
              <a:lnSpc>
                <a:spcPts val="2671"/>
              </a:lnSpc>
              <a:buNone/>
            </a:pPr>
            <a:r>
              <a:rPr lang="en-US" sz="2137" b="1" spc="-64" kern="0" dirty="0">
                <a:solidFill>
                  <a:srgbClr val="272525"/>
                </a:solidFill>
                <a:latin typeface="Inter" pitchFamily="34" charset="0"/>
                <a:ea typeface="Inter" pitchFamily="34" charset="-122"/>
                <a:cs typeface="Inter" pitchFamily="34" charset="-120"/>
              </a:rPr>
              <a:t>Khả năng tổng quát hóa</a:t>
            </a:r>
            <a:endParaRPr lang="en-US" sz="2137" dirty="0"/>
          </a:p>
        </p:txBody>
      </p:sp>
      <p:sp>
        <p:nvSpPr>
          <p:cNvPr id="15" name="Text 8"/>
          <p:cNvSpPr/>
          <p:nvPr/>
        </p:nvSpPr>
        <p:spPr>
          <a:xfrm>
            <a:off x="759857" y="7287101"/>
            <a:ext cx="7624286" cy="347424"/>
          </a:xfrm>
          <a:prstGeom prst="rect">
            <a:avLst/>
          </a:prstGeom>
          <a:noFill/>
          <a:ln/>
        </p:spPr>
        <p:txBody>
          <a:bodyPr wrap="none" rtlCol="0" anchor="t"/>
          <a:lstStyle/>
          <a:p>
            <a:pPr algn="l" indent="0" marL="0">
              <a:lnSpc>
                <a:spcPts val="2736"/>
              </a:lnSpc>
              <a:buNone/>
            </a:pPr>
            <a:r>
              <a:rPr lang="en-US" sz="1710" spc="-34" kern="0" dirty="0">
                <a:solidFill>
                  <a:srgbClr val="272525"/>
                </a:solidFill>
                <a:latin typeface="Inter" pitchFamily="34" charset="0"/>
                <a:ea typeface="Inter" pitchFamily="34" charset="-122"/>
                <a:cs typeface="Inter" pitchFamily="34" charset="-120"/>
              </a:rPr>
              <a:t>Mô hình hoạt động tốt, không bị overfitting.</a:t>
            </a:r>
            <a:endParaRPr lang="en-US" sz="1710" dirty="0"/>
          </a:p>
        </p:txBody>
      </p:sp>
      <p:pic>
        <p:nvPicPr>
          <p:cNvPr id="16"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0553"/>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2851071"/>
          </a:xfrm>
          <a:prstGeom prst="rect">
            <a:avLst/>
          </a:prstGeom>
        </p:spPr>
      </p:pic>
      <p:sp>
        <p:nvSpPr>
          <p:cNvPr id="5" name="Text 2"/>
          <p:cNvSpPr/>
          <p:nvPr/>
        </p:nvSpPr>
        <p:spPr>
          <a:xfrm>
            <a:off x="1085493" y="3478292"/>
            <a:ext cx="7107912" cy="712708"/>
          </a:xfrm>
          <a:prstGeom prst="rect">
            <a:avLst/>
          </a:prstGeom>
          <a:noFill/>
          <a:ln/>
        </p:spPr>
        <p:txBody>
          <a:bodyPr wrap="none" rtlCol="0" anchor="t"/>
          <a:lstStyle/>
          <a:p>
            <a:pPr indent="0" marL="0">
              <a:lnSpc>
                <a:spcPts val="5612"/>
              </a:lnSpc>
              <a:buNone/>
            </a:pPr>
            <a:r>
              <a:rPr lang="en-US" sz="4490" b="1" spc="-135" kern="0" dirty="0">
                <a:solidFill>
                  <a:srgbClr val="000000"/>
                </a:solidFill>
                <a:latin typeface="Inter" pitchFamily="34" charset="0"/>
                <a:ea typeface="Inter" pitchFamily="34" charset="-122"/>
                <a:cs typeface="Inter" pitchFamily="34" charset="-120"/>
              </a:rPr>
              <a:t>Những thách thức gặp phải</a:t>
            </a:r>
            <a:endParaRPr lang="en-US" sz="4490" dirty="0"/>
          </a:p>
        </p:txBody>
      </p:sp>
      <p:pic>
        <p:nvPicPr>
          <p:cNvPr id="6" name="Image 1" descr="preencoded.png">    </p:cNvPr>
          <p:cNvPicPr>
            <a:picLocks noChangeAspect="1"/>
          </p:cNvPicPr>
          <p:nvPr/>
        </p:nvPicPr>
        <p:blipFill>
          <a:blip r:embed="rId2"/>
          <a:stretch>
            <a:fillRect/>
          </a:stretch>
        </p:blipFill>
        <p:spPr>
          <a:xfrm>
            <a:off x="1085493" y="4533067"/>
            <a:ext cx="4153138" cy="912257"/>
          </a:xfrm>
          <a:prstGeom prst="rect">
            <a:avLst/>
          </a:prstGeom>
        </p:spPr>
      </p:pic>
      <p:sp>
        <p:nvSpPr>
          <p:cNvPr id="7" name="Text 3"/>
          <p:cNvSpPr/>
          <p:nvPr/>
        </p:nvSpPr>
        <p:spPr>
          <a:xfrm>
            <a:off x="1313498" y="5787390"/>
            <a:ext cx="3697129" cy="712708"/>
          </a:xfrm>
          <a:prstGeom prst="rect">
            <a:avLst/>
          </a:prstGeom>
          <a:noFill/>
          <a:ln/>
        </p:spPr>
        <p:txBody>
          <a:bodyPr wrap="square" rtlCol="0" anchor="t"/>
          <a:lstStyle/>
          <a:p>
            <a:pPr algn="l" indent="0" marL="0">
              <a:lnSpc>
                <a:spcPts val="2806"/>
              </a:lnSpc>
              <a:buNone/>
            </a:pPr>
            <a:r>
              <a:rPr lang="en-US" sz="2245" b="1" spc="-67" kern="0" dirty="0">
                <a:solidFill>
                  <a:srgbClr val="272525"/>
                </a:solidFill>
                <a:latin typeface="Inter" pitchFamily="34" charset="0"/>
                <a:ea typeface="Inter" pitchFamily="34" charset="-122"/>
                <a:cs typeface="Inter" pitchFamily="34" charset="-120"/>
              </a:rPr>
              <a:t>Phân tích và lựa chọn thuật toán</a:t>
            </a:r>
            <a:endParaRPr lang="en-US" sz="2245" dirty="0"/>
          </a:p>
        </p:txBody>
      </p:sp>
      <p:sp>
        <p:nvSpPr>
          <p:cNvPr id="8" name="Text 4"/>
          <p:cNvSpPr/>
          <p:nvPr/>
        </p:nvSpPr>
        <p:spPr>
          <a:xfrm>
            <a:off x="1313498" y="6636901"/>
            <a:ext cx="3697129" cy="729853"/>
          </a:xfrm>
          <a:prstGeom prst="rect">
            <a:avLst/>
          </a:prstGeom>
          <a:noFill/>
          <a:ln/>
        </p:spPr>
        <p:txBody>
          <a:bodyPr wrap="square" rtlCol="0" anchor="t"/>
          <a:lstStyle/>
          <a:p>
            <a:pPr algn="l" indent="0" marL="0">
              <a:lnSpc>
                <a:spcPts val="2874"/>
              </a:lnSpc>
              <a:buNone/>
            </a:pPr>
            <a:r>
              <a:rPr lang="en-US" sz="1796" spc="-36" kern="0" dirty="0">
                <a:solidFill>
                  <a:srgbClr val="272525"/>
                </a:solidFill>
                <a:latin typeface="Inter" pitchFamily="34" charset="0"/>
                <a:ea typeface="Inter" pitchFamily="34" charset="-122"/>
                <a:cs typeface="Inter" pitchFamily="34" charset="-120"/>
              </a:rPr>
              <a:t>Đánh giá kỹ lưỡng các biểu đồ để chọn thuật toán phù hợp.</a:t>
            </a:r>
            <a:endParaRPr lang="en-US" sz="1796" dirty="0"/>
          </a:p>
        </p:txBody>
      </p:sp>
      <p:pic>
        <p:nvPicPr>
          <p:cNvPr id="9" name="Image 2" descr="preencoded.png">    </p:cNvPr>
          <p:cNvPicPr>
            <a:picLocks noChangeAspect="1"/>
          </p:cNvPicPr>
          <p:nvPr/>
        </p:nvPicPr>
        <p:blipFill>
          <a:blip r:embed="rId3"/>
          <a:stretch>
            <a:fillRect/>
          </a:stretch>
        </p:blipFill>
        <p:spPr>
          <a:xfrm>
            <a:off x="5238631" y="4533067"/>
            <a:ext cx="4153138" cy="912257"/>
          </a:xfrm>
          <a:prstGeom prst="rect">
            <a:avLst/>
          </a:prstGeom>
        </p:spPr>
      </p:pic>
      <p:sp>
        <p:nvSpPr>
          <p:cNvPr id="10" name="Text 5"/>
          <p:cNvSpPr/>
          <p:nvPr/>
        </p:nvSpPr>
        <p:spPr>
          <a:xfrm>
            <a:off x="5466636" y="5787390"/>
            <a:ext cx="2851071" cy="356354"/>
          </a:xfrm>
          <a:prstGeom prst="rect">
            <a:avLst/>
          </a:prstGeom>
          <a:noFill/>
          <a:ln/>
        </p:spPr>
        <p:txBody>
          <a:bodyPr wrap="none" rtlCol="0" anchor="t"/>
          <a:lstStyle/>
          <a:p>
            <a:pPr algn="l" indent="0" marL="0">
              <a:lnSpc>
                <a:spcPts val="2806"/>
              </a:lnSpc>
              <a:buNone/>
            </a:pPr>
            <a:r>
              <a:rPr lang="en-US" sz="2245" b="1" spc="-67" kern="0" dirty="0">
                <a:solidFill>
                  <a:srgbClr val="272525"/>
                </a:solidFill>
                <a:latin typeface="Inter" pitchFamily="34" charset="0"/>
                <a:ea typeface="Inter" pitchFamily="34" charset="-122"/>
                <a:cs typeface="Inter" pitchFamily="34" charset="-120"/>
              </a:rPr>
              <a:t>Xử lý các yêu cầu</a:t>
            </a:r>
            <a:endParaRPr lang="en-US" sz="2245" dirty="0"/>
          </a:p>
        </p:txBody>
      </p:sp>
      <p:sp>
        <p:nvSpPr>
          <p:cNvPr id="11" name="Text 6"/>
          <p:cNvSpPr/>
          <p:nvPr/>
        </p:nvSpPr>
        <p:spPr>
          <a:xfrm>
            <a:off x="5466636" y="6280547"/>
            <a:ext cx="3697129" cy="1094780"/>
          </a:xfrm>
          <a:prstGeom prst="rect">
            <a:avLst/>
          </a:prstGeom>
          <a:noFill/>
          <a:ln/>
        </p:spPr>
        <p:txBody>
          <a:bodyPr wrap="square" rtlCol="0" anchor="t"/>
          <a:lstStyle/>
          <a:p>
            <a:pPr algn="l" indent="0" marL="0">
              <a:lnSpc>
                <a:spcPts val="2874"/>
              </a:lnSpc>
              <a:buNone/>
            </a:pPr>
            <a:r>
              <a:rPr lang="en-US" sz="1796" spc="-36" kern="0" dirty="0">
                <a:solidFill>
                  <a:srgbClr val="272525"/>
                </a:solidFill>
                <a:latin typeface="Inter" pitchFamily="34" charset="0"/>
                <a:ea typeface="Inter" pitchFamily="34" charset="-122"/>
                <a:cs typeface="Inter" pitchFamily="34" charset="-120"/>
              </a:rPr>
              <a:t>Loại bỏ outliers và tránh overfitting để đảm bảo mô hình hoạt động tối ưu.</a:t>
            </a:r>
            <a:endParaRPr lang="en-US" sz="1796" dirty="0"/>
          </a:p>
        </p:txBody>
      </p:sp>
      <p:pic>
        <p:nvPicPr>
          <p:cNvPr id="12" name="Image 3" descr="preencoded.png">    </p:cNvPr>
          <p:cNvPicPr>
            <a:picLocks noChangeAspect="1"/>
          </p:cNvPicPr>
          <p:nvPr/>
        </p:nvPicPr>
        <p:blipFill>
          <a:blip r:embed="rId4"/>
          <a:stretch>
            <a:fillRect/>
          </a:stretch>
        </p:blipFill>
        <p:spPr>
          <a:xfrm>
            <a:off x="9391769" y="4533067"/>
            <a:ext cx="4153138" cy="912257"/>
          </a:xfrm>
          <a:prstGeom prst="rect">
            <a:avLst/>
          </a:prstGeom>
        </p:spPr>
      </p:pic>
      <p:sp>
        <p:nvSpPr>
          <p:cNvPr id="13" name="Text 7"/>
          <p:cNvSpPr/>
          <p:nvPr/>
        </p:nvSpPr>
        <p:spPr>
          <a:xfrm>
            <a:off x="9619774" y="5787390"/>
            <a:ext cx="2851071" cy="356354"/>
          </a:xfrm>
          <a:prstGeom prst="rect">
            <a:avLst/>
          </a:prstGeom>
          <a:noFill/>
          <a:ln/>
        </p:spPr>
        <p:txBody>
          <a:bodyPr wrap="none" rtlCol="0" anchor="t"/>
          <a:lstStyle/>
          <a:p>
            <a:pPr algn="l" indent="0" marL="0">
              <a:lnSpc>
                <a:spcPts val="2806"/>
              </a:lnSpc>
              <a:buNone/>
            </a:pPr>
            <a:r>
              <a:rPr lang="en-US" sz="2245" b="1" spc="-67" kern="0" dirty="0">
                <a:solidFill>
                  <a:srgbClr val="272525"/>
                </a:solidFill>
                <a:latin typeface="Inter" pitchFamily="34" charset="0"/>
                <a:ea typeface="Inter" pitchFamily="34" charset="-122"/>
                <a:cs typeface="Inter" pitchFamily="34" charset="-120"/>
              </a:rPr>
              <a:t>Kết quả tối ưu</a:t>
            </a:r>
            <a:endParaRPr lang="en-US" sz="2245" dirty="0"/>
          </a:p>
        </p:txBody>
      </p:sp>
      <p:sp>
        <p:nvSpPr>
          <p:cNvPr id="14" name="Text 8"/>
          <p:cNvSpPr/>
          <p:nvPr/>
        </p:nvSpPr>
        <p:spPr>
          <a:xfrm>
            <a:off x="9619774" y="6280547"/>
            <a:ext cx="3697129" cy="729853"/>
          </a:xfrm>
          <a:prstGeom prst="rect">
            <a:avLst/>
          </a:prstGeom>
          <a:noFill/>
          <a:ln/>
        </p:spPr>
        <p:txBody>
          <a:bodyPr wrap="square" rtlCol="0" anchor="t"/>
          <a:lstStyle/>
          <a:p>
            <a:pPr algn="l" indent="0" marL="0">
              <a:lnSpc>
                <a:spcPts val="2874"/>
              </a:lnSpc>
              <a:buNone/>
            </a:pPr>
            <a:r>
              <a:rPr lang="en-US" sz="1796" spc="-36" kern="0" dirty="0">
                <a:solidFill>
                  <a:srgbClr val="272525"/>
                </a:solidFill>
                <a:latin typeface="Inter" pitchFamily="34" charset="0"/>
                <a:ea typeface="Inter" pitchFamily="34" charset="-122"/>
                <a:cs typeface="Inter" pitchFamily="34" charset="-120"/>
              </a:rPr>
              <a:t>Tiếp tục tối ưu hóa mô hình để đạt độ chính xác cao hơn.</a:t>
            </a:r>
            <a:endParaRPr lang="en-US" sz="1796"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308610" y="2654022"/>
            <a:ext cx="4869061" cy="2921437"/>
          </a:xfrm>
          <a:prstGeom prst="rect">
            <a:avLst/>
          </a:prstGeom>
        </p:spPr>
      </p:pic>
      <p:sp>
        <p:nvSpPr>
          <p:cNvPr id="6" name="Text 2"/>
          <p:cNvSpPr/>
          <p:nvPr/>
        </p:nvSpPr>
        <p:spPr>
          <a:xfrm>
            <a:off x="6350437" y="1481257"/>
            <a:ext cx="7324249" cy="771525"/>
          </a:xfrm>
          <a:prstGeom prst="rect">
            <a:avLst/>
          </a:prstGeom>
          <a:noFill/>
          <a:ln/>
        </p:spPr>
        <p:txBody>
          <a:bodyPr wrap="none" rtlCol="0" anchor="t"/>
          <a:lstStyle/>
          <a:p>
            <a:pPr indent="0" marL="0">
              <a:lnSpc>
                <a:spcPts val="6075"/>
              </a:lnSpc>
              <a:buNone/>
            </a:pPr>
            <a:r>
              <a:rPr lang="en-US" sz="4860" b="1" spc="-146" kern="0" dirty="0">
                <a:solidFill>
                  <a:srgbClr val="000000"/>
                </a:solidFill>
                <a:latin typeface="Inter" pitchFamily="34" charset="0"/>
                <a:ea typeface="Inter" pitchFamily="34" charset="-122"/>
                <a:cs typeface="Inter" pitchFamily="34" charset="-120"/>
              </a:rPr>
              <a:t>Hướng phát triển tương lai</a:t>
            </a:r>
            <a:endParaRPr lang="en-US" sz="4860" dirty="0"/>
          </a:p>
        </p:txBody>
      </p:sp>
      <p:sp>
        <p:nvSpPr>
          <p:cNvPr id="7" name="Shape 3"/>
          <p:cNvSpPr/>
          <p:nvPr/>
        </p:nvSpPr>
        <p:spPr>
          <a:xfrm>
            <a:off x="6350437" y="2623066"/>
            <a:ext cx="7415927" cy="4125278"/>
          </a:xfrm>
          <a:prstGeom prst="roundRect">
            <a:avLst>
              <a:gd name="adj" fmla="val 2514"/>
            </a:avLst>
          </a:prstGeom>
          <a:noFill/>
          <a:ln w="15240">
            <a:solidFill>
              <a:srgbClr val="000000">
                <a:alpha val="8000"/>
              </a:srgbClr>
            </a:solidFill>
            <a:prstDash val="solid"/>
          </a:ln>
        </p:spPr>
      </p:sp>
      <p:sp>
        <p:nvSpPr>
          <p:cNvPr id="8" name="Shape 4"/>
          <p:cNvSpPr/>
          <p:nvPr/>
        </p:nvSpPr>
        <p:spPr>
          <a:xfrm>
            <a:off x="6365677" y="2638306"/>
            <a:ext cx="7385447" cy="1101566"/>
          </a:xfrm>
          <a:prstGeom prst="rect">
            <a:avLst/>
          </a:prstGeom>
          <a:solidFill>
            <a:srgbClr val="FFFFFF">
              <a:alpha val="4000"/>
            </a:srgbClr>
          </a:solidFill>
          <a:ln/>
        </p:spPr>
      </p:sp>
      <p:sp>
        <p:nvSpPr>
          <p:cNvPr id="9" name="Text 5"/>
          <p:cNvSpPr/>
          <p:nvPr/>
        </p:nvSpPr>
        <p:spPr>
          <a:xfrm>
            <a:off x="6612493" y="2794040"/>
            <a:ext cx="3195280" cy="395049"/>
          </a:xfrm>
          <a:prstGeom prst="rect">
            <a:avLst/>
          </a:prstGeom>
          <a:noFill/>
          <a:ln/>
        </p:spPr>
        <p:txBody>
          <a:bodyPr wrap="none" rtlCol="0" anchor="t"/>
          <a:lstStyle/>
          <a:p>
            <a:pPr indent="0" marL="0">
              <a:lnSpc>
                <a:spcPts val="3110"/>
              </a:lnSpc>
              <a:buNone/>
            </a:pPr>
            <a:r>
              <a:rPr lang="en-US" sz="1944" spc="-39" kern="0" dirty="0">
                <a:solidFill>
                  <a:srgbClr val="272525"/>
                </a:solidFill>
                <a:latin typeface="Inter" pitchFamily="34" charset="0"/>
                <a:ea typeface="Inter" pitchFamily="34" charset="-122"/>
                <a:cs typeface="Inter" pitchFamily="34" charset="-120"/>
              </a:rPr>
              <a:t>Tối ưu hóa mô hình</a:t>
            </a:r>
            <a:endParaRPr lang="en-US" sz="1944" dirty="0"/>
          </a:p>
        </p:txBody>
      </p:sp>
      <p:sp>
        <p:nvSpPr>
          <p:cNvPr id="10" name="Text 6"/>
          <p:cNvSpPr/>
          <p:nvPr/>
        </p:nvSpPr>
        <p:spPr>
          <a:xfrm>
            <a:off x="10309027" y="2794040"/>
            <a:ext cx="3195280" cy="790099"/>
          </a:xfrm>
          <a:prstGeom prst="rect">
            <a:avLst/>
          </a:prstGeom>
          <a:noFill/>
          <a:ln/>
        </p:spPr>
        <p:txBody>
          <a:bodyPr wrap="square" rtlCol="0" anchor="t"/>
          <a:lstStyle/>
          <a:p>
            <a:pPr indent="0" marL="0">
              <a:lnSpc>
                <a:spcPts val="3110"/>
              </a:lnSpc>
              <a:buNone/>
            </a:pPr>
            <a:r>
              <a:rPr lang="en-US" sz="1944" spc="-39" kern="0" dirty="0">
                <a:solidFill>
                  <a:srgbClr val="272525"/>
                </a:solidFill>
                <a:latin typeface="Inter" pitchFamily="34" charset="0"/>
                <a:ea typeface="Inter" pitchFamily="34" charset="-122"/>
                <a:cs typeface="Inter" pitchFamily="34" charset="-120"/>
              </a:rPr>
              <a:t>Đạt độ chính xác cao hơn nữa.</a:t>
            </a:r>
            <a:endParaRPr lang="en-US" sz="1944" dirty="0"/>
          </a:p>
        </p:txBody>
      </p:sp>
      <p:sp>
        <p:nvSpPr>
          <p:cNvPr id="11" name="Shape 7"/>
          <p:cNvSpPr/>
          <p:nvPr/>
        </p:nvSpPr>
        <p:spPr>
          <a:xfrm>
            <a:off x="6365677" y="3739872"/>
            <a:ext cx="7385447" cy="1496616"/>
          </a:xfrm>
          <a:prstGeom prst="rect">
            <a:avLst/>
          </a:prstGeom>
          <a:solidFill>
            <a:srgbClr val="000000">
              <a:alpha val="4000"/>
            </a:srgbClr>
          </a:solidFill>
          <a:ln/>
        </p:spPr>
      </p:sp>
      <p:sp>
        <p:nvSpPr>
          <p:cNvPr id="12" name="Text 8"/>
          <p:cNvSpPr/>
          <p:nvPr/>
        </p:nvSpPr>
        <p:spPr>
          <a:xfrm>
            <a:off x="6612493" y="3895606"/>
            <a:ext cx="3195280" cy="395049"/>
          </a:xfrm>
          <a:prstGeom prst="rect">
            <a:avLst/>
          </a:prstGeom>
          <a:noFill/>
          <a:ln/>
        </p:spPr>
        <p:txBody>
          <a:bodyPr wrap="none" rtlCol="0" anchor="t"/>
          <a:lstStyle/>
          <a:p>
            <a:pPr indent="0" marL="0">
              <a:lnSpc>
                <a:spcPts val="3110"/>
              </a:lnSpc>
              <a:buNone/>
            </a:pPr>
            <a:r>
              <a:rPr lang="en-US" sz="1944" spc="-39" kern="0" dirty="0">
                <a:solidFill>
                  <a:srgbClr val="272525"/>
                </a:solidFill>
                <a:latin typeface="Inter" pitchFamily="34" charset="0"/>
                <a:ea typeface="Inter" pitchFamily="34" charset="-122"/>
                <a:cs typeface="Inter" pitchFamily="34" charset="-120"/>
              </a:rPr>
              <a:t>Thử nghiệm thuật toán khác</a:t>
            </a:r>
            <a:endParaRPr lang="en-US" sz="1944" dirty="0"/>
          </a:p>
        </p:txBody>
      </p:sp>
      <p:sp>
        <p:nvSpPr>
          <p:cNvPr id="13" name="Text 9"/>
          <p:cNvSpPr/>
          <p:nvPr/>
        </p:nvSpPr>
        <p:spPr>
          <a:xfrm>
            <a:off x="10309027" y="3895606"/>
            <a:ext cx="3195280" cy="1185148"/>
          </a:xfrm>
          <a:prstGeom prst="rect">
            <a:avLst/>
          </a:prstGeom>
          <a:noFill/>
          <a:ln/>
        </p:spPr>
        <p:txBody>
          <a:bodyPr wrap="square" rtlCol="0" anchor="t"/>
          <a:lstStyle/>
          <a:p>
            <a:pPr indent="0" marL="0">
              <a:lnSpc>
                <a:spcPts val="3110"/>
              </a:lnSpc>
              <a:buNone/>
            </a:pPr>
            <a:r>
              <a:rPr lang="en-US" sz="1944" spc="-39" kern="0" dirty="0">
                <a:solidFill>
                  <a:srgbClr val="272525"/>
                </a:solidFill>
                <a:latin typeface="Inter" pitchFamily="34" charset="0"/>
                <a:ea typeface="Inter" pitchFamily="34" charset="-122"/>
                <a:cs typeface="Inter" pitchFamily="34" charset="-120"/>
              </a:rPr>
              <a:t>Sử dụng các thuật toán hiệu quả hơn để nâng cao các chỉ số đánh giá.</a:t>
            </a:r>
            <a:endParaRPr lang="en-US" sz="1944" dirty="0"/>
          </a:p>
        </p:txBody>
      </p:sp>
      <p:sp>
        <p:nvSpPr>
          <p:cNvPr id="14" name="Shape 10"/>
          <p:cNvSpPr/>
          <p:nvPr/>
        </p:nvSpPr>
        <p:spPr>
          <a:xfrm>
            <a:off x="6365677" y="5236488"/>
            <a:ext cx="7385447" cy="1496616"/>
          </a:xfrm>
          <a:prstGeom prst="rect">
            <a:avLst/>
          </a:prstGeom>
          <a:solidFill>
            <a:srgbClr val="FFFFFF">
              <a:alpha val="4000"/>
            </a:srgbClr>
          </a:solidFill>
          <a:ln/>
        </p:spPr>
      </p:sp>
      <p:sp>
        <p:nvSpPr>
          <p:cNvPr id="15" name="Text 11"/>
          <p:cNvSpPr/>
          <p:nvPr/>
        </p:nvSpPr>
        <p:spPr>
          <a:xfrm>
            <a:off x="6612493" y="5392222"/>
            <a:ext cx="3195280" cy="395049"/>
          </a:xfrm>
          <a:prstGeom prst="rect">
            <a:avLst/>
          </a:prstGeom>
          <a:noFill/>
          <a:ln/>
        </p:spPr>
        <p:txBody>
          <a:bodyPr wrap="none" rtlCol="0" anchor="t"/>
          <a:lstStyle/>
          <a:p>
            <a:pPr indent="0" marL="0">
              <a:lnSpc>
                <a:spcPts val="3110"/>
              </a:lnSpc>
              <a:buNone/>
            </a:pPr>
            <a:r>
              <a:rPr lang="en-US" sz="1944" spc="-39" kern="0" dirty="0">
                <a:solidFill>
                  <a:srgbClr val="272525"/>
                </a:solidFill>
                <a:latin typeface="Inter" pitchFamily="34" charset="0"/>
                <a:ea typeface="Inter" pitchFamily="34" charset="-122"/>
                <a:cs typeface="Inter" pitchFamily="34" charset="-120"/>
              </a:rPr>
              <a:t>Mở rộng ứng dụng</a:t>
            </a:r>
            <a:endParaRPr lang="en-US" sz="1944" dirty="0"/>
          </a:p>
        </p:txBody>
      </p:sp>
      <p:sp>
        <p:nvSpPr>
          <p:cNvPr id="16" name="Text 12"/>
          <p:cNvSpPr/>
          <p:nvPr/>
        </p:nvSpPr>
        <p:spPr>
          <a:xfrm>
            <a:off x="10309027" y="5392222"/>
            <a:ext cx="3195280" cy="1185148"/>
          </a:xfrm>
          <a:prstGeom prst="rect">
            <a:avLst/>
          </a:prstGeom>
          <a:noFill/>
          <a:ln/>
        </p:spPr>
        <p:txBody>
          <a:bodyPr wrap="square" rtlCol="0" anchor="t"/>
          <a:lstStyle/>
          <a:p>
            <a:pPr indent="0" marL="0">
              <a:lnSpc>
                <a:spcPts val="3110"/>
              </a:lnSpc>
              <a:buNone/>
            </a:pPr>
            <a:r>
              <a:rPr lang="en-US" sz="1944" spc="-39" kern="0" dirty="0">
                <a:solidFill>
                  <a:srgbClr val="272525"/>
                </a:solidFill>
                <a:latin typeface="Inter" pitchFamily="34" charset="0"/>
                <a:ea typeface="Inter" pitchFamily="34" charset="-122"/>
                <a:cs typeface="Inter" pitchFamily="34" charset="-120"/>
              </a:rPr>
              <a:t>Áp dụng mô hình này vào việc phân loại chất lượng các loại nông sản khác.</a:t>
            </a:r>
            <a:endParaRPr lang="en-US" sz="1944" dirty="0"/>
          </a:p>
        </p:txBody>
      </p:sp>
      <p:pic>
        <p:nvPicPr>
          <p:cNvPr id="1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9452610" y="2288858"/>
            <a:ext cx="4869180" cy="3651885"/>
          </a:xfrm>
          <a:prstGeom prst="rect">
            <a:avLst/>
          </a:prstGeom>
        </p:spPr>
      </p:pic>
      <p:sp>
        <p:nvSpPr>
          <p:cNvPr id="6" name="Text 2"/>
          <p:cNvSpPr/>
          <p:nvPr/>
        </p:nvSpPr>
        <p:spPr>
          <a:xfrm>
            <a:off x="864037" y="697111"/>
            <a:ext cx="6172200" cy="771525"/>
          </a:xfrm>
          <a:prstGeom prst="rect">
            <a:avLst/>
          </a:prstGeom>
          <a:noFill/>
          <a:ln/>
        </p:spPr>
        <p:txBody>
          <a:bodyPr wrap="none" rtlCol="0" anchor="t"/>
          <a:lstStyle/>
          <a:p>
            <a:pPr indent="0" marL="0">
              <a:lnSpc>
                <a:spcPts val="6075"/>
              </a:lnSpc>
              <a:buNone/>
            </a:pPr>
            <a:r>
              <a:rPr lang="en-US" sz="4860" b="1" spc="-146" kern="0" dirty="0">
                <a:solidFill>
                  <a:srgbClr val="000000"/>
                </a:solidFill>
                <a:latin typeface="Inter" pitchFamily="34" charset="0"/>
                <a:ea typeface="Inter" pitchFamily="34" charset="-122"/>
                <a:cs typeface="Inter" pitchFamily="34" charset="-120"/>
              </a:rPr>
              <a:t>Kết luận và lời cảm ơn</a:t>
            </a:r>
            <a:endParaRPr lang="en-US" sz="4860" dirty="0"/>
          </a:p>
        </p:txBody>
      </p:sp>
      <p:sp>
        <p:nvSpPr>
          <p:cNvPr id="7" name="Shape 3"/>
          <p:cNvSpPr/>
          <p:nvPr/>
        </p:nvSpPr>
        <p:spPr>
          <a:xfrm>
            <a:off x="864037" y="2116574"/>
            <a:ext cx="555427" cy="555427"/>
          </a:xfrm>
          <a:prstGeom prst="roundRect">
            <a:avLst>
              <a:gd name="adj" fmla="val 18669"/>
            </a:avLst>
          </a:prstGeom>
          <a:solidFill>
            <a:srgbClr val="DADBF1"/>
          </a:solidFill>
          <a:ln w="15240">
            <a:solidFill>
              <a:srgbClr val="C0C1D7"/>
            </a:solidFill>
            <a:prstDash val="solid"/>
          </a:ln>
        </p:spPr>
      </p:sp>
      <p:sp>
        <p:nvSpPr>
          <p:cNvPr id="8" name="Text 4"/>
          <p:cNvSpPr/>
          <p:nvPr/>
        </p:nvSpPr>
        <p:spPr>
          <a:xfrm>
            <a:off x="1067395" y="2209086"/>
            <a:ext cx="148590" cy="370284"/>
          </a:xfrm>
          <a:prstGeom prst="rect">
            <a:avLst/>
          </a:prstGeom>
          <a:noFill/>
          <a:ln/>
        </p:spPr>
        <p:txBody>
          <a:bodyPr wrap="none" rtlCol="0" anchor="t"/>
          <a:lstStyle/>
          <a:p>
            <a:pPr algn="ctr" indent="0" marL="0">
              <a:lnSpc>
                <a:spcPts val="2916"/>
              </a:lnSpc>
              <a:buNone/>
            </a:pPr>
            <a:r>
              <a:rPr lang="en-US" sz="2916" b="1" spc="-87" kern="0" dirty="0">
                <a:solidFill>
                  <a:srgbClr val="272525"/>
                </a:solidFill>
                <a:latin typeface="Inter" pitchFamily="34" charset="0"/>
                <a:ea typeface="Inter" pitchFamily="34" charset="-122"/>
                <a:cs typeface="Inter" pitchFamily="34" charset="-120"/>
              </a:rPr>
              <a:t>1</a:t>
            </a:r>
            <a:endParaRPr lang="en-US" sz="2916" dirty="0"/>
          </a:p>
        </p:txBody>
      </p:sp>
      <p:sp>
        <p:nvSpPr>
          <p:cNvPr id="9" name="Text 5"/>
          <p:cNvSpPr/>
          <p:nvPr/>
        </p:nvSpPr>
        <p:spPr>
          <a:xfrm>
            <a:off x="1666280" y="2116574"/>
            <a:ext cx="3086100" cy="385763"/>
          </a:xfrm>
          <a:prstGeom prst="rect">
            <a:avLst/>
          </a:prstGeom>
          <a:noFill/>
          <a:ln/>
        </p:spPr>
        <p:txBody>
          <a:bodyPr wrap="none" rtlCol="0" anchor="t"/>
          <a:lstStyle/>
          <a:p>
            <a:pPr indent="0" marL="0">
              <a:lnSpc>
                <a:spcPts val="3038"/>
              </a:lnSpc>
              <a:buNone/>
            </a:pPr>
            <a:r>
              <a:rPr lang="en-US" sz="2430" b="1" spc="-73" kern="0" dirty="0">
                <a:solidFill>
                  <a:srgbClr val="272525"/>
                </a:solidFill>
                <a:latin typeface="Inter" pitchFamily="34" charset="0"/>
                <a:ea typeface="Inter" pitchFamily="34" charset="-122"/>
                <a:cs typeface="Inter" pitchFamily="34" charset="-120"/>
              </a:rPr>
              <a:t>Kết luận</a:t>
            </a:r>
            <a:endParaRPr lang="en-US" sz="2430" dirty="0"/>
          </a:p>
        </p:txBody>
      </p:sp>
      <p:sp>
        <p:nvSpPr>
          <p:cNvPr id="10" name="Text 6"/>
          <p:cNvSpPr/>
          <p:nvPr/>
        </p:nvSpPr>
        <p:spPr>
          <a:xfrm>
            <a:off x="1666280" y="2650450"/>
            <a:ext cx="6613684" cy="1185148"/>
          </a:xfrm>
          <a:prstGeom prst="rect">
            <a:avLst/>
          </a:prstGeom>
          <a:noFill/>
          <a:ln/>
        </p:spPr>
        <p:txBody>
          <a:bodyPr wrap="square" rtlCol="0" anchor="t"/>
          <a:lstStyle/>
          <a:p>
            <a:pPr indent="0" marL="0">
              <a:lnSpc>
                <a:spcPts val="3110"/>
              </a:lnSpc>
              <a:buNone/>
            </a:pPr>
            <a:r>
              <a:rPr lang="en-US" sz="1944" spc="-39" kern="0" dirty="0">
                <a:solidFill>
                  <a:srgbClr val="272525"/>
                </a:solidFill>
                <a:latin typeface="Inter" pitchFamily="34" charset="0"/>
                <a:ea typeface="Inter" pitchFamily="34" charset="-122"/>
                <a:cs typeface="Inter" pitchFamily="34" charset="-120"/>
              </a:rPr>
              <a:t>Áp dụng thành công thuật toán Random Forest, đạt độ chính xác 90% và các chỉ số đánh giá ở mức cao. Mô hình có khả năng tổng quát hóa tốt và không bị overfitting.</a:t>
            </a:r>
            <a:endParaRPr lang="en-US" sz="1944" dirty="0"/>
          </a:p>
        </p:txBody>
      </p:sp>
      <p:sp>
        <p:nvSpPr>
          <p:cNvPr id="11" name="Shape 7"/>
          <p:cNvSpPr/>
          <p:nvPr/>
        </p:nvSpPr>
        <p:spPr>
          <a:xfrm>
            <a:off x="864037" y="4360069"/>
            <a:ext cx="555427" cy="555427"/>
          </a:xfrm>
          <a:prstGeom prst="roundRect">
            <a:avLst>
              <a:gd name="adj" fmla="val 18669"/>
            </a:avLst>
          </a:prstGeom>
          <a:solidFill>
            <a:srgbClr val="DADBF1"/>
          </a:solidFill>
          <a:ln w="15240">
            <a:solidFill>
              <a:srgbClr val="C0C1D7"/>
            </a:solidFill>
            <a:prstDash val="solid"/>
          </a:ln>
        </p:spPr>
      </p:sp>
      <p:sp>
        <p:nvSpPr>
          <p:cNvPr id="12" name="Text 8"/>
          <p:cNvSpPr/>
          <p:nvPr/>
        </p:nvSpPr>
        <p:spPr>
          <a:xfrm>
            <a:off x="1030605" y="4452580"/>
            <a:ext cx="222171" cy="370284"/>
          </a:xfrm>
          <a:prstGeom prst="rect">
            <a:avLst/>
          </a:prstGeom>
          <a:noFill/>
          <a:ln/>
        </p:spPr>
        <p:txBody>
          <a:bodyPr wrap="none" rtlCol="0" anchor="t"/>
          <a:lstStyle/>
          <a:p>
            <a:pPr algn="ctr" indent="0" marL="0">
              <a:lnSpc>
                <a:spcPts val="2916"/>
              </a:lnSpc>
              <a:buNone/>
            </a:pPr>
            <a:r>
              <a:rPr lang="en-US" sz="2916" b="1" spc="-87" kern="0" dirty="0">
                <a:solidFill>
                  <a:srgbClr val="272525"/>
                </a:solidFill>
                <a:latin typeface="Inter" pitchFamily="34" charset="0"/>
                <a:ea typeface="Inter" pitchFamily="34" charset="-122"/>
                <a:cs typeface="Inter" pitchFamily="34" charset="-120"/>
              </a:rPr>
              <a:t>2</a:t>
            </a:r>
            <a:endParaRPr lang="en-US" sz="2916" dirty="0"/>
          </a:p>
        </p:txBody>
      </p:sp>
      <p:sp>
        <p:nvSpPr>
          <p:cNvPr id="13" name="Text 9"/>
          <p:cNvSpPr/>
          <p:nvPr/>
        </p:nvSpPr>
        <p:spPr>
          <a:xfrm>
            <a:off x="1666280" y="4360069"/>
            <a:ext cx="3086100" cy="385763"/>
          </a:xfrm>
          <a:prstGeom prst="rect">
            <a:avLst/>
          </a:prstGeom>
          <a:noFill/>
          <a:ln/>
        </p:spPr>
        <p:txBody>
          <a:bodyPr wrap="none" rtlCol="0" anchor="t"/>
          <a:lstStyle/>
          <a:p>
            <a:pPr indent="0" marL="0">
              <a:lnSpc>
                <a:spcPts val="3038"/>
              </a:lnSpc>
              <a:buNone/>
            </a:pPr>
            <a:r>
              <a:rPr lang="en-US" sz="2430" b="1" spc="-73" kern="0" dirty="0">
                <a:solidFill>
                  <a:srgbClr val="272525"/>
                </a:solidFill>
                <a:latin typeface="Inter" pitchFamily="34" charset="0"/>
                <a:ea typeface="Inter" pitchFamily="34" charset="-122"/>
                <a:cs typeface="Inter" pitchFamily="34" charset="-120"/>
              </a:rPr>
              <a:t>Bài học rút ra</a:t>
            </a:r>
            <a:endParaRPr lang="en-US" sz="2430" dirty="0"/>
          </a:p>
        </p:txBody>
      </p:sp>
      <p:sp>
        <p:nvSpPr>
          <p:cNvPr id="14" name="Text 10"/>
          <p:cNvSpPr/>
          <p:nvPr/>
        </p:nvSpPr>
        <p:spPr>
          <a:xfrm>
            <a:off x="1666280" y="4893945"/>
            <a:ext cx="6613684" cy="790099"/>
          </a:xfrm>
          <a:prstGeom prst="rect">
            <a:avLst/>
          </a:prstGeom>
          <a:noFill/>
          <a:ln/>
        </p:spPr>
        <p:txBody>
          <a:bodyPr wrap="square" rtlCol="0" anchor="t"/>
          <a:lstStyle/>
          <a:p>
            <a:pPr indent="0" marL="0">
              <a:lnSpc>
                <a:spcPts val="3110"/>
              </a:lnSpc>
              <a:buNone/>
            </a:pPr>
            <a:r>
              <a:rPr lang="en-US" sz="1944" spc="-39" kern="0" dirty="0">
                <a:solidFill>
                  <a:srgbClr val="272525"/>
                </a:solidFill>
                <a:latin typeface="Inter" pitchFamily="34" charset="0"/>
                <a:ea typeface="Inter" pitchFamily="34" charset="-122"/>
                <a:cs typeface="Inter" pitchFamily="34" charset="-120"/>
              </a:rPr>
              <a:t>Tầm quan trọng của việc chuẩn bị dữ liệu kỹ lưỡng và chọn mô hình phù hợp để đạt hiệu suất tối ưu.</a:t>
            </a:r>
            <a:endParaRPr lang="en-US" sz="1944" dirty="0"/>
          </a:p>
        </p:txBody>
      </p:sp>
      <p:sp>
        <p:nvSpPr>
          <p:cNvPr id="15" name="Shape 11"/>
          <p:cNvSpPr/>
          <p:nvPr/>
        </p:nvSpPr>
        <p:spPr>
          <a:xfrm>
            <a:off x="864037" y="6208514"/>
            <a:ext cx="555427" cy="555427"/>
          </a:xfrm>
          <a:prstGeom prst="roundRect">
            <a:avLst>
              <a:gd name="adj" fmla="val 18669"/>
            </a:avLst>
          </a:prstGeom>
          <a:solidFill>
            <a:srgbClr val="DADBF1"/>
          </a:solidFill>
          <a:ln w="15240">
            <a:solidFill>
              <a:srgbClr val="C0C1D7"/>
            </a:solidFill>
            <a:prstDash val="solid"/>
          </a:ln>
        </p:spPr>
      </p:sp>
      <p:sp>
        <p:nvSpPr>
          <p:cNvPr id="16" name="Text 12"/>
          <p:cNvSpPr/>
          <p:nvPr/>
        </p:nvSpPr>
        <p:spPr>
          <a:xfrm>
            <a:off x="1027748" y="6301026"/>
            <a:ext cx="228005" cy="370284"/>
          </a:xfrm>
          <a:prstGeom prst="rect">
            <a:avLst/>
          </a:prstGeom>
          <a:noFill/>
          <a:ln/>
        </p:spPr>
        <p:txBody>
          <a:bodyPr wrap="none" rtlCol="0" anchor="t"/>
          <a:lstStyle/>
          <a:p>
            <a:pPr algn="ctr" indent="0" marL="0">
              <a:lnSpc>
                <a:spcPts val="2916"/>
              </a:lnSpc>
              <a:buNone/>
            </a:pPr>
            <a:r>
              <a:rPr lang="en-US" sz="2916" b="1" spc="-87" kern="0" dirty="0">
                <a:solidFill>
                  <a:srgbClr val="272525"/>
                </a:solidFill>
                <a:latin typeface="Inter" pitchFamily="34" charset="0"/>
                <a:ea typeface="Inter" pitchFamily="34" charset="-122"/>
                <a:cs typeface="Inter" pitchFamily="34" charset="-120"/>
              </a:rPr>
              <a:t>3</a:t>
            </a:r>
            <a:endParaRPr lang="en-US" sz="2916" dirty="0"/>
          </a:p>
        </p:txBody>
      </p:sp>
      <p:sp>
        <p:nvSpPr>
          <p:cNvPr id="17" name="Text 13"/>
          <p:cNvSpPr/>
          <p:nvPr/>
        </p:nvSpPr>
        <p:spPr>
          <a:xfrm>
            <a:off x="1666280" y="6208514"/>
            <a:ext cx="3086100" cy="385763"/>
          </a:xfrm>
          <a:prstGeom prst="rect">
            <a:avLst/>
          </a:prstGeom>
          <a:noFill/>
          <a:ln/>
        </p:spPr>
        <p:txBody>
          <a:bodyPr wrap="none" rtlCol="0" anchor="t"/>
          <a:lstStyle/>
          <a:p>
            <a:pPr indent="0" marL="0">
              <a:lnSpc>
                <a:spcPts val="3038"/>
              </a:lnSpc>
              <a:buNone/>
            </a:pPr>
            <a:r>
              <a:rPr lang="en-US" sz="2430" b="1" spc="-73" kern="0" dirty="0">
                <a:solidFill>
                  <a:srgbClr val="272525"/>
                </a:solidFill>
                <a:latin typeface="Inter" pitchFamily="34" charset="0"/>
                <a:ea typeface="Inter" pitchFamily="34" charset="-122"/>
                <a:cs typeface="Inter" pitchFamily="34" charset="-120"/>
              </a:rPr>
              <a:t>Lời cảm ơn</a:t>
            </a:r>
            <a:endParaRPr lang="en-US" sz="2430" dirty="0"/>
          </a:p>
        </p:txBody>
      </p:sp>
      <p:sp>
        <p:nvSpPr>
          <p:cNvPr id="18" name="Text 14"/>
          <p:cNvSpPr/>
          <p:nvPr/>
        </p:nvSpPr>
        <p:spPr>
          <a:xfrm>
            <a:off x="1666280" y="6742390"/>
            <a:ext cx="6613684" cy="790099"/>
          </a:xfrm>
          <a:prstGeom prst="rect">
            <a:avLst/>
          </a:prstGeom>
          <a:noFill/>
          <a:ln/>
        </p:spPr>
        <p:txBody>
          <a:bodyPr wrap="square" rtlCol="0" anchor="t"/>
          <a:lstStyle/>
          <a:p>
            <a:pPr indent="0" marL="0">
              <a:lnSpc>
                <a:spcPts val="3110"/>
              </a:lnSpc>
              <a:buNone/>
            </a:pPr>
            <a:r>
              <a:rPr lang="en-US" sz="1944" spc="-39" kern="0" dirty="0">
                <a:solidFill>
                  <a:srgbClr val="272525"/>
                </a:solidFill>
                <a:latin typeface="Inter" pitchFamily="34" charset="0"/>
                <a:ea typeface="Inter" pitchFamily="34" charset="-122"/>
                <a:cs typeface="Inter" pitchFamily="34" charset="-120"/>
              </a:rPr>
              <a:t>Cảm ơn các thành viên trong nhóm và các bên liên quan đã đóng góp quan trọng vào dự án này.</a:t>
            </a:r>
            <a:endParaRPr lang="en-US" sz="1944"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2024-08-09T13:35:09Z</dcterms:created>
  <dcterms:modified xsi:type="dcterms:W3CDTF">2024-08-09T13:35:09Z</dcterms:modified>
</cp:coreProperties>
</file>